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46"/>
  </p:notesMasterIdLst>
  <p:sldIdLst>
    <p:sldId id="256" r:id="rId3"/>
    <p:sldId id="291" r:id="rId4"/>
    <p:sldId id="259" r:id="rId5"/>
    <p:sldId id="316" r:id="rId6"/>
    <p:sldId id="268" r:id="rId7"/>
    <p:sldId id="292" r:id="rId8"/>
    <p:sldId id="293" r:id="rId9"/>
    <p:sldId id="317" r:id="rId10"/>
    <p:sldId id="318" r:id="rId11"/>
    <p:sldId id="300" r:id="rId12"/>
    <p:sldId id="315" r:id="rId13"/>
    <p:sldId id="301" r:id="rId14"/>
    <p:sldId id="302" r:id="rId15"/>
    <p:sldId id="303" r:id="rId16"/>
    <p:sldId id="304" r:id="rId17"/>
    <p:sldId id="299" r:id="rId18"/>
    <p:sldId id="319" r:id="rId19"/>
    <p:sldId id="294" r:id="rId20"/>
    <p:sldId id="258" r:id="rId21"/>
    <p:sldId id="260" r:id="rId22"/>
    <p:sldId id="297" r:id="rId23"/>
    <p:sldId id="269" r:id="rId24"/>
    <p:sldId id="270" r:id="rId25"/>
    <p:sldId id="271" r:id="rId26"/>
    <p:sldId id="272" r:id="rId27"/>
    <p:sldId id="273" r:id="rId28"/>
    <p:sldId id="274" r:id="rId29"/>
    <p:sldId id="275" r:id="rId30"/>
    <p:sldId id="276" r:id="rId31"/>
    <p:sldId id="277" r:id="rId32"/>
    <p:sldId id="295" r:id="rId33"/>
    <p:sldId id="296" r:id="rId34"/>
    <p:sldId id="306" r:id="rId35"/>
    <p:sldId id="307" r:id="rId36"/>
    <p:sldId id="308" r:id="rId37"/>
    <p:sldId id="309" r:id="rId38"/>
    <p:sldId id="298" r:id="rId39"/>
    <p:sldId id="305" r:id="rId40"/>
    <p:sldId id="311" r:id="rId41"/>
    <p:sldId id="313" r:id="rId42"/>
    <p:sldId id="314" r:id="rId43"/>
    <p:sldId id="310" r:id="rId44"/>
    <p:sldId id="265" r:id="rId45"/>
  </p:sldIdLst>
  <p:sldSz cx="9144000" cy="6858000" type="screen4x3"/>
  <p:notesSz cx="7102475" cy="9388475"/>
  <p:defaultTextStyle>
    <a:defPPr>
      <a:defRPr lang="en-US"/>
    </a:defPPr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8" autoAdjust="0"/>
    <p:restoredTop sz="94660"/>
  </p:normalViewPr>
  <p:slideViewPr>
    <p:cSldViewPr>
      <p:cViewPr varScale="1">
        <p:scale>
          <a:sx n="79" d="100"/>
          <a:sy n="79" d="100"/>
        </p:scale>
        <p:origin x="1266" y="9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3006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596203C1-616A-4651-A577-7BA09B384D13}" type="datetimeFigureOut">
              <a:rPr lang="en-US" smtClean="0"/>
              <a:pPr/>
              <a:t>8/16/2018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4850"/>
            <a:ext cx="4692650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29" tIns="47114" rIns="94229" bIns="4711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07B8B279-4079-43B3-8013-D8D81AB870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734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B8B279-4079-43B3-8013-D8D81AB870A7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6245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B8B279-4079-43B3-8013-D8D81AB870A7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612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20045" y="6060478"/>
            <a:ext cx="8503920" cy="457200"/>
          </a:xfrm>
          <a:prstGeom prst="roundRect">
            <a:avLst>
              <a:gd name="adj" fmla="val 33334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8500" cap="rnd" cmpd="sng" algn="ctr">
            <a:solidFill>
              <a:srgbClr val="302F2C">
                <a:tint val="100000"/>
                <a:satMod val="120000"/>
                <a:alpha val="37000"/>
              </a:srgbClr>
            </a:solidFill>
            <a:prstDash val="solid"/>
          </a:ln>
          <a:effectLst>
            <a:outerShdw blurRad="76200" dist="50800" dir="5400000" algn="tl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8500" cap="rnd" cmpd="sng" algn="ctr">
            <a:solidFill>
              <a:srgbClr val="302F2C">
                <a:tint val="100000"/>
                <a:satMod val="120000"/>
                <a:alpha val="37000"/>
              </a:srgb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2">
                  <a:shade val="48000"/>
                  <a:satMod val="150000"/>
                </a:schemeClr>
              </a:gs>
              <a:gs pos="55000">
                <a:schemeClr val="bg2">
                  <a:shade val="20000"/>
                  <a:satMod val="100000"/>
                </a:schemeClr>
              </a:gs>
              <a:gs pos="100000">
                <a:schemeClr val="bg2">
                  <a:shade val="5000"/>
                  <a:satMod val="100000"/>
                </a:schemeClr>
              </a:gs>
            </a:gsLst>
            <a:path path="circle">
              <a:fillToRect l="100000" t="400000" r="100000" b="100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5537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15000" dist="13000" dir="54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EFA78-DE0E-433D-8CFA-D9FBF0D95DCD}" type="datetime1">
              <a:rPr lang="en-US" smtClean="0"/>
              <a:pPr/>
              <a:t>8/16/2018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13AF2-DCC4-4842-96BC-1B9869901C3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92624"/>
            <a:ext cx="8183880" cy="10515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7F9C6-20A9-45D8-B666-D95AD1AA535F}" type="datetime1">
              <a:rPr lang="en-US" smtClean="0"/>
              <a:pPr/>
              <a:t>8/16/2018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E71F-78A0-4868-970E-5692D76DECF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320045" y="6060478"/>
            <a:ext cx="8503920" cy="457200"/>
          </a:xfrm>
          <a:prstGeom prst="roundRect">
            <a:avLst>
              <a:gd name="adj" fmla="val 33334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8500" cap="rnd" cmpd="sng" algn="ctr">
            <a:solidFill>
              <a:srgbClr val="302F2C">
                <a:tint val="100000"/>
                <a:satMod val="120000"/>
                <a:alpha val="37000"/>
              </a:srgbClr>
            </a:solidFill>
            <a:prstDash val="solid"/>
          </a:ln>
          <a:effectLst>
            <a:outerShdw blurRad="76200" dist="50800" dir="5400000" algn="tl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8500" cap="rnd" cmpd="sng" algn="ctr">
            <a:solidFill>
              <a:srgbClr val="302F2C">
                <a:tint val="100000"/>
                <a:satMod val="120000"/>
                <a:alpha val="37000"/>
              </a:srgb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2">
                  <a:shade val="48000"/>
                  <a:satMod val="150000"/>
                </a:schemeClr>
              </a:gs>
              <a:gs pos="55000">
                <a:schemeClr val="bg2">
                  <a:shade val="20000"/>
                  <a:satMod val="100000"/>
                </a:schemeClr>
              </a:gs>
              <a:gs pos="100000">
                <a:schemeClr val="bg2">
                  <a:shade val="5000"/>
                  <a:satMod val="100000"/>
                </a:schemeClr>
              </a:gs>
            </a:gsLst>
            <a:path path="circle">
              <a:fillToRect l="100000" t="350000" r="100000" b="100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10416"/>
            <a:ext cx="8183880" cy="420624"/>
          </a:xfrm>
        </p:spPr>
        <p:txBody>
          <a:bodyPr lIns="118872" tIns="0" anchor="t"/>
          <a:lstStyle>
            <a:lvl1pPr marR="36576" algn="l"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EB45F-50E8-4AF1-920B-265FC35EA31A}" type="datetime1">
              <a:rPr lang="en-US" smtClean="0"/>
              <a:pPr/>
              <a:t>8/16/2018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E71F-78A0-4868-970E-5692D76DECF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9D76A-2E51-4D2B-9AFF-70F7EB3C2C68}" type="datetime1">
              <a:rPr lang="en-US" smtClean="0"/>
              <a:pPr/>
              <a:t>8/16/2018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E71F-78A0-4868-970E-5692D76DECF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90624"/>
            <a:ext cx="8183880" cy="1051560"/>
          </a:xfrm>
        </p:spPr>
        <p:txBody>
          <a:bodyPr anchor="b"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639762"/>
          </a:xfrm>
        </p:spPr>
        <p:txBody>
          <a:bodyPr lIns="146304" anchor="ctr"/>
          <a:lstStyle>
            <a:lvl1pPr algn="l">
              <a:buNone/>
              <a:defRPr sz="2400" b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52169" y="579438"/>
            <a:ext cx="3931920" cy="639762"/>
          </a:xfrm>
        </p:spPr>
        <p:txBody>
          <a:bodyPr lIns="137160" anchor="ctr"/>
          <a:lstStyle>
            <a:lvl1pPr algn="l">
              <a:buNone/>
              <a:defRPr sz="2400" b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7224" y="1371600"/>
            <a:ext cx="3931920" cy="35661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371600"/>
            <a:ext cx="3931920" cy="35661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85F57-6490-4460-90DC-FC5EE5C36A66}" type="datetime1">
              <a:rPr lang="en-US" smtClean="0"/>
              <a:pPr/>
              <a:t>8/16/2018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E71F-78A0-4868-970E-5692D76DECF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B2161-9FCA-498A-A51E-7B90071250E8}" type="datetime1">
              <a:rPr lang="en-US" smtClean="0"/>
              <a:pPr/>
              <a:t>8/16/2018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E71F-78A0-4868-970E-5692D76DECF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20045" y="6060478"/>
            <a:ext cx="8503920" cy="457200"/>
          </a:xfrm>
          <a:prstGeom prst="roundRect">
            <a:avLst>
              <a:gd name="adj" fmla="val 33334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8500" cap="rnd" cmpd="sng" algn="ctr">
            <a:solidFill>
              <a:srgbClr val="302F2C">
                <a:tint val="100000"/>
                <a:satMod val="120000"/>
                <a:alpha val="37000"/>
              </a:srgbClr>
            </a:solidFill>
            <a:prstDash val="solid"/>
          </a:ln>
          <a:effectLst>
            <a:outerShdw blurRad="76200" dist="50800" dir="5400000" algn="tl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8500" cap="rnd" cmpd="sng" algn="ctr">
            <a:solidFill>
              <a:srgbClr val="302F2C">
                <a:tint val="100000"/>
                <a:satMod val="120000"/>
                <a:alpha val="37000"/>
              </a:srgb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95AF-258B-4502-92DF-E211AA281B41}" type="datetime1">
              <a:rPr lang="en-US" smtClean="0"/>
              <a:pPr/>
              <a:t>8/16/2018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E71F-78A0-4868-970E-5692D76DECF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38847" y="1447800"/>
            <a:ext cx="2971800" cy="4389120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" y="1447800"/>
            <a:ext cx="4937760" cy="4389120"/>
          </a:xfrm>
        </p:spPr>
        <p:txBody>
          <a:bodyPr/>
          <a:lstStyle>
            <a:lvl1pPr>
              <a:defRPr sz="2800">
                <a:solidFill>
                  <a:srgbClr val="FFFFFF"/>
                </a:solidFill>
              </a:defRPr>
            </a:lvl1pPr>
            <a:lvl2pPr>
              <a:defRPr sz="2600">
                <a:solidFill>
                  <a:srgbClr val="FFFFFF"/>
                </a:solidFill>
              </a:defRPr>
            </a:lvl2pPr>
            <a:lvl3pPr>
              <a:defRPr sz="2400">
                <a:solidFill>
                  <a:srgbClr val="FFFFFF"/>
                </a:solidFill>
              </a:defRPr>
            </a:lvl3pPr>
            <a:lvl4pPr>
              <a:defRPr sz="2000">
                <a:solidFill>
                  <a:srgbClr val="FFFFFF"/>
                </a:solidFill>
              </a:defRPr>
            </a:lvl4pPr>
            <a:lvl5pPr>
              <a:defRPr sz="2000">
                <a:solidFill>
                  <a:srgbClr val="FFFFFF"/>
                </a:solidFill>
              </a:defRPr>
            </a:lvl5pPr>
            <a:lvl6pPr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FFA21-88D5-4090-AE34-A717F3009131}" type="datetime1">
              <a:rPr lang="en-US" smtClean="0"/>
              <a:pPr/>
              <a:t>8/16/2018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E71F-78A0-4868-970E-5692D76DECF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20045" y="6060478"/>
            <a:ext cx="8503920" cy="457200"/>
          </a:xfrm>
          <a:prstGeom prst="roundRect">
            <a:avLst>
              <a:gd name="adj" fmla="val 33334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8500" cap="rnd" cmpd="sng" algn="ctr">
            <a:solidFill>
              <a:srgbClr val="302F2C">
                <a:tint val="100000"/>
                <a:satMod val="120000"/>
                <a:alpha val="37000"/>
              </a:srgbClr>
            </a:solidFill>
            <a:prstDash val="solid"/>
          </a:ln>
          <a:effectLst>
            <a:outerShdw blurRad="76200" dist="50800" dir="5400000" algn="tl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8500" cap="rnd" cmpd="sng" algn="ctr">
            <a:solidFill>
              <a:srgbClr val="302F2C">
                <a:tint val="100000"/>
                <a:satMod val="120000"/>
                <a:alpha val="37000"/>
              </a:srgb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6400800" y="434162"/>
            <a:ext cx="2324605" cy="4341329"/>
          </a:xfrm>
          <a:prstGeom prst="roundRect">
            <a:avLst>
              <a:gd name="adj" fmla="val 2127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54AA-2757-4A51-86CD-6D20456BDD0A}" type="datetime1">
              <a:rPr lang="en-US" smtClean="0"/>
              <a:pPr/>
              <a:t>8/16/2018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E71F-78A0-4868-970E-5692D76DEC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89320" cy="4343400"/>
          </a:xfrm>
          <a:prstGeom prst="rect">
            <a:avLst/>
          </a:prstGeom>
          <a:solidFill>
            <a:schemeClr val="bg2">
              <a:shade val="10000"/>
            </a:schemeClr>
          </a:solidFill>
        </p:spPr>
        <p:txBody>
          <a:bodyPr/>
          <a:lstStyle>
            <a:lvl1pPr>
              <a:buNone/>
              <a:defRPr sz="32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Rectangle 8"/>
          <p:cNvSpPr/>
          <p:nvPr/>
        </p:nvSpPr>
        <p:spPr>
          <a:xfrm>
            <a:off x="6411357" y="386861"/>
            <a:ext cx="36576" cy="4443984"/>
          </a:xfrm>
          <a:prstGeom prst="rect">
            <a:avLst/>
          </a:prstGeom>
          <a:solidFill>
            <a:srgbClr val="FFFFFF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7432" algn="l"/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20045" y="6060478"/>
            <a:ext cx="8503920" cy="457200"/>
          </a:xfrm>
          <a:prstGeom prst="roundRect">
            <a:avLst>
              <a:gd name="adj" fmla="val 33334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8500" cap="rnd" cmpd="sng" algn="ctr">
            <a:solidFill>
              <a:srgbClr val="302F2C">
                <a:tint val="100000"/>
                <a:satMod val="120000"/>
                <a:alpha val="37000"/>
              </a:srgbClr>
            </a:solidFill>
            <a:prstDash val="solid"/>
          </a:ln>
          <a:effectLst>
            <a:outerShdw blurRad="76200" dist="50800" dir="5400000" algn="tl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8500" cap="rnd" cmpd="sng" algn="ctr">
            <a:solidFill>
              <a:srgbClr val="302F2C">
                <a:tint val="100000"/>
                <a:satMod val="120000"/>
                <a:alpha val="37000"/>
              </a:srgb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2">
                  <a:shade val="48000"/>
                  <a:satMod val="150000"/>
                </a:schemeClr>
              </a:gs>
              <a:gs pos="55000">
                <a:schemeClr val="bg2">
                  <a:shade val="20000"/>
                  <a:satMod val="100000"/>
                </a:schemeClr>
              </a:gs>
              <a:gs pos="100000">
                <a:schemeClr val="bg2">
                  <a:shade val="5000"/>
                  <a:satMod val="100000"/>
                </a:schemeClr>
              </a:gs>
            </a:gsLst>
            <a:path path="circle">
              <a:fillToRect l="100000" t="350000" r="100000" b="100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92624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>
              <a:defRPr sz="1000">
                <a:solidFill>
                  <a:schemeClr val="bg2">
                    <a:shade val="50000"/>
                  </a:schemeClr>
                </a:solidFill>
              </a:defRPr>
            </a:lvl1pPr>
          </a:lstStyle>
          <a:p>
            <a:pPr algn="r"/>
            <a:fld id="{1BC102A9-C1B1-4354-89E4-F43472216A4F}" type="datetime1">
              <a:rPr lang="en-US" smtClean="0"/>
              <a:pPr algn="r"/>
              <a:t>8/16/2018</a:t>
            </a:fld>
            <a:endParaRPr lang="en-US" sz="1000" dirty="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>
              <a:defRPr sz="1000">
                <a:solidFill>
                  <a:schemeClr val="bg2">
                    <a:shade val="50000"/>
                  </a:schemeClr>
                </a:solidFill>
              </a:defRPr>
            </a:lvl1pPr>
          </a:lstStyle>
          <a:p>
            <a:pPr algn="l"/>
            <a:endParaRPr lang="en-US" sz="1000" dirty="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>
              <a:defRPr sz="1000">
                <a:solidFill>
                  <a:schemeClr val="bg2">
                    <a:shade val="50000"/>
                  </a:schemeClr>
                </a:solidFill>
              </a:defRPr>
            </a:lvl1pPr>
          </a:lstStyle>
          <a:p>
            <a:fld id="{E7F13AF2-DCC4-4842-96BC-1B9869901C37}" type="slidenum">
              <a:rPr lang="en-US" sz="1000" smtClean="0">
                <a:solidFill>
                  <a:schemeClr val="bg2">
                    <a:shade val="50000"/>
                  </a:schemeClr>
                </a:solidFill>
              </a:rPr>
              <a:pPr/>
              <a:t>‹#›</a:t>
            </a:fld>
            <a:endParaRPr lang="en-US" sz="1000" dirty="0">
              <a:solidFill>
                <a:schemeClr val="bg2">
                  <a:shade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rtl="0" eaLnBrk="1" latinLnBrk="0" hangingPunct="1">
        <a:spcBef>
          <a:spcPct val="0"/>
        </a:spcBef>
        <a:buNone/>
        <a:defRPr sz="3600" b="1" kern="1200">
          <a:solidFill>
            <a:schemeClr val="accent1">
              <a:tint val="88000"/>
              <a:satMod val="150000"/>
            </a:schemeClr>
          </a:solidFill>
          <a:effectLst>
            <a:outerShdw blurRad="12700" dist="12700" dir="54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sz="2800" kern="1200">
          <a:solidFill>
            <a:srgbClr val="FFFFFF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sz="2400" kern="1200">
          <a:solidFill>
            <a:srgbClr val="FFFFFF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sz="2200" kern="1200">
          <a:solidFill>
            <a:srgbClr val="FFFFFF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sz="1900" kern="1200">
          <a:solidFill>
            <a:srgbClr val="FFFFFF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sz="1800" kern="1200">
          <a:solidFill>
            <a:srgbClr val="FFFFFF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sz="1700" kern="1200" baseline="0">
          <a:solidFill>
            <a:srgbClr val="FFFFFF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sz="1500" kern="1200">
          <a:solidFill>
            <a:srgbClr val="FFFFFF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sz="1500" kern="1200" baseline="0">
          <a:solidFill>
            <a:srgbClr val="FFFFFF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sz="1500" kern="1200">
          <a:solidFill>
            <a:srgbClr val="FFFFFF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image" Target="../media/image5.wmf"/><Relationship Id="rId7" Type="http://schemas.openxmlformats.org/officeDocument/2006/relationships/image" Target="../media/image9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wmf"/><Relationship Id="rId5" Type="http://schemas.openxmlformats.org/officeDocument/2006/relationships/image" Target="../media/image7.emf"/><Relationship Id="rId10" Type="http://schemas.openxmlformats.org/officeDocument/2006/relationships/image" Target="../media/image12.emf"/><Relationship Id="rId4" Type="http://schemas.openxmlformats.org/officeDocument/2006/relationships/image" Target="../media/image6.wmf"/><Relationship Id="rId9" Type="http://schemas.openxmlformats.org/officeDocument/2006/relationships/image" Target="../media/image11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13" Type="http://schemas.openxmlformats.org/officeDocument/2006/relationships/image" Target="../media/image18.png"/><Relationship Id="rId3" Type="http://schemas.openxmlformats.org/officeDocument/2006/relationships/image" Target="../media/image13.wmf"/><Relationship Id="rId7" Type="http://schemas.openxmlformats.org/officeDocument/2006/relationships/image" Target="../media/image16.wmf"/><Relationship Id="rId12" Type="http://schemas.openxmlformats.org/officeDocument/2006/relationships/image" Target="../media/image10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emf"/><Relationship Id="rId11" Type="http://schemas.openxmlformats.org/officeDocument/2006/relationships/image" Target="../media/image12.emf"/><Relationship Id="rId5" Type="http://schemas.openxmlformats.org/officeDocument/2006/relationships/image" Target="../media/image15.wmf"/><Relationship Id="rId10" Type="http://schemas.openxmlformats.org/officeDocument/2006/relationships/image" Target="../media/image9.wmf"/><Relationship Id="rId4" Type="http://schemas.openxmlformats.org/officeDocument/2006/relationships/image" Target="../media/image14.wmf"/><Relationship Id="rId9" Type="http://schemas.openxmlformats.org/officeDocument/2006/relationships/image" Target="../media/image8.wmf"/><Relationship Id="rId1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13" Type="http://schemas.openxmlformats.org/officeDocument/2006/relationships/image" Target="../media/image18.png"/><Relationship Id="rId3" Type="http://schemas.openxmlformats.org/officeDocument/2006/relationships/image" Target="../media/image13.wmf"/><Relationship Id="rId7" Type="http://schemas.openxmlformats.org/officeDocument/2006/relationships/image" Target="../media/image16.wmf"/><Relationship Id="rId12" Type="http://schemas.openxmlformats.org/officeDocument/2006/relationships/image" Target="../media/image10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emf"/><Relationship Id="rId11" Type="http://schemas.openxmlformats.org/officeDocument/2006/relationships/image" Target="../media/image12.emf"/><Relationship Id="rId5" Type="http://schemas.openxmlformats.org/officeDocument/2006/relationships/image" Target="../media/image15.wmf"/><Relationship Id="rId15" Type="http://schemas.openxmlformats.org/officeDocument/2006/relationships/image" Target="../media/image20.png"/><Relationship Id="rId10" Type="http://schemas.openxmlformats.org/officeDocument/2006/relationships/image" Target="../media/image9.wmf"/><Relationship Id="rId4" Type="http://schemas.openxmlformats.org/officeDocument/2006/relationships/image" Target="../media/image14.wmf"/><Relationship Id="rId9" Type="http://schemas.openxmlformats.org/officeDocument/2006/relationships/image" Target="../media/image8.wmf"/><Relationship Id="rId1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hodan.io/" TargetMode="External"/><Relationship Id="rId2" Type="http://schemas.openxmlformats.org/officeDocument/2006/relationships/hyperlink" Target="http://www.grc.com/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Sun City Computer Club</a:t>
            </a:r>
          </a:p>
        </p:txBody>
      </p:sp>
      <p:sp>
        <p:nvSpPr>
          <p:cNvPr id="3" name="Rectang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Securing a Home Network</a:t>
            </a:r>
          </a:p>
          <a:p>
            <a:endParaRPr lang="en-US" dirty="0"/>
          </a:p>
          <a:p>
            <a:r>
              <a:rPr lang="en-US" dirty="0"/>
              <a:t>August 16, 2018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533400"/>
            <a:ext cx="8305799" cy="586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197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503238" y="4992688"/>
            <a:ext cx="8183562" cy="1050925"/>
          </a:xfrm>
        </p:spPr>
        <p:txBody>
          <a:bodyPr/>
          <a:lstStyle/>
          <a:p>
            <a:r>
              <a:rPr lang="en-US" dirty="0"/>
              <a:t>Vocabulary</a:t>
            </a:r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dirty="0"/>
              <a:t>Safer not Safe</a:t>
            </a:r>
          </a:p>
          <a:p>
            <a:r>
              <a:rPr lang="en-US" dirty="0"/>
              <a:t>E-postcard not e-mail</a:t>
            </a:r>
          </a:p>
          <a:p>
            <a:r>
              <a:rPr lang="en-US" dirty="0"/>
              <a:t>ADMINISTRATOR</a:t>
            </a:r>
          </a:p>
          <a:p>
            <a:r>
              <a:rPr lang="en-US" dirty="0"/>
              <a:t>Passphrases not passwords</a:t>
            </a:r>
          </a:p>
          <a:p>
            <a:r>
              <a:rPr lang="en-US" dirty="0"/>
              <a:t>Radio not wireless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FE82E-306F-4DB1-970C-6683FE311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54AA49-ABE7-445E-9D8C-C76D1C13D2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Chicken Little</a:t>
            </a:r>
          </a:p>
          <a:p>
            <a:r>
              <a:rPr lang="en-US" dirty="0"/>
              <a:t>Tortoise and hare</a:t>
            </a:r>
          </a:p>
          <a:p>
            <a:r>
              <a:rPr lang="en-US" dirty="0"/>
              <a:t>Each of us safer, all of us safer</a:t>
            </a:r>
          </a:p>
          <a:p>
            <a:r>
              <a:rPr lang="en-US" dirty="0"/>
              <a:t>Age does NOT diminish cognitive ability</a:t>
            </a:r>
          </a:p>
          <a:p>
            <a:r>
              <a:rPr lang="en-US" dirty="0"/>
              <a:t>Life, Liberty, Pursuit of Happiness</a:t>
            </a:r>
          </a:p>
          <a:p>
            <a:pPr marL="0" indent="0">
              <a:buNone/>
            </a:pPr>
            <a:r>
              <a:rPr lang="en-US" dirty="0"/>
              <a:t>    Cyber Security SIG</a:t>
            </a:r>
          </a:p>
          <a:p>
            <a:pPr marL="0" indent="0">
              <a:buNone/>
            </a:pPr>
            <a:r>
              <a:rPr lang="en-US" dirty="0"/>
              <a:t>    Cyber Security Blog</a:t>
            </a:r>
          </a:p>
          <a:p>
            <a:pPr marL="0" indent="0">
              <a:buNone/>
            </a:pPr>
            <a:r>
              <a:rPr lang="en-US" dirty="0"/>
              <a:t>    Internet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Do nothing     no problem</a:t>
            </a:r>
          </a:p>
          <a:p>
            <a:pPr marL="0" indent="0">
              <a:buNone/>
            </a:pPr>
            <a:r>
              <a:rPr lang="en-US" dirty="0"/>
              <a:t>                  &lt;most of us&gt;</a:t>
            </a:r>
          </a:p>
          <a:p>
            <a:r>
              <a:rPr lang="en-US" dirty="0"/>
              <a:t>Do everything   -   catastrophic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358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John know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First job computing   1962</a:t>
            </a:r>
          </a:p>
          <a:p>
            <a:r>
              <a:rPr lang="en-US" dirty="0"/>
              <a:t>9 years semi-conductor manufacturer</a:t>
            </a:r>
          </a:p>
          <a:p>
            <a:r>
              <a:rPr lang="en-US" dirty="0"/>
              <a:t>30 years Cyber engineer  Major Oil Co.</a:t>
            </a:r>
          </a:p>
          <a:p>
            <a:r>
              <a:rPr lang="en-US" dirty="0"/>
              <a:t>Very early WEB experience</a:t>
            </a:r>
          </a:p>
          <a:p>
            <a:r>
              <a:rPr lang="en-US" dirty="0"/>
              <a:t>3 years Alyeska Pipeline  DHS</a:t>
            </a:r>
          </a:p>
          <a:p>
            <a:r>
              <a:rPr lang="en-US" dirty="0"/>
              <a:t>Major Cyber Security Certifications</a:t>
            </a:r>
          </a:p>
          <a:p>
            <a:r>
              <a:rPr lang="en-US" dirty="0"/>
              <a:t>Network of cyber professionals</a:t>
            </a:r>
          </a:p>
          <a:p>
            <a:r>
              <a:rPr lang="en-US" dirty="0"/>
              <a:t>Computer Club presentations</a:t>
            </a:r>
          </a:p>
          <a:p>
            <a:r>
              <a:rPr lang="en-US" dirty="0"/>
              <a:t>Cyber Security SIG</a:t>
            </a:r>
          </a:p>
          <a:p>
            <a:r>
              <a:rPr lang="en-US" dirty="0"/>
              <a:t>Windows SIG</a:t>
            </a:r>
          </a:p>
          <a:p>
            <a:r>
              <a:rPr lang="en-US" dirty="0"/>
              <a:t>Senior University</a:t>
            </a:r>
          </a:p>
        </p:txBody>
      </p:sp>
    </p:spTree>
    <p:extLst>
      <p:ext uri="{BB962C8B-B14F-4D97-AF65-F5344CB8AC3E}">
        <p14:creationId xmlns:p14="http://schemas.microsoft.com/office/powerpoint/2010/main" val="2206745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2DA82-EF39-459A-83AA-91D2E721D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Biggest cyber security threat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F9695-D2E2-4417-8F9E-B0914F745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you</a:t>
            </a:r>
          </a:p>
        </p:txBody>
      </p:sp>
    </p:spTree>
    <p:extLst>
      <p:ext uri="{BB962C8B-B14F-4D97-AF65-F5344CB8AC3E}">
        <p14:creationId xmlns:p14="http://schemas.microsoft.com/office/powerpoint/2010/main" val="1897794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C438A-672E-4C8E-ACFC-B4F1BD14B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cyber security defense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E39BB7-E337-4802-9BB7-0F0FFE7329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                                    you</a:t>
            </a:r>
          </a:p>
        </p:txBody>
      </p:sp>
    </p:spTree>
    <p:extLst>
      <p:ext uri="{BB962C8B-B14F-4D97-AF65-F5344CB8AC3E}">
        <p14:creationId xmlns:p14="http://schemas.microsoft.com/office/powerpoint/2010/main" val="2867548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EBC16-4985-446B-95B4-80EED1707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chase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7335D-B21A-40A4-A353-99A6172417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Use cellular</a:t>
            </a:r>
          </a:p>
          <a:p>
            <a:pPr marL="0" indent="0">
              <a:buNone/>
            </a:pPr>
            <a:r>
              <a:rPr lang="en-US" dirty="0"/>
              <a:t>   Wi-Fi &amp; Bluetooth off unless required</a:t>
            </a:r>
          </a:p>
          <a:p>
            <a:r>
              <a:rPr lang="en-US" dirty="0"/>
              <a:t>Use Linux</a:t>
            </a:r>
          </a:p>
          <a:p>
            <a:pPr marL="0" indent="0">
              <a:buNone/>
            </a:pPr>
            <a:r>
              <a:rPr lang="en-US" dirty="0"/>
              <a:t>   bootable CD/DVD  write protected USB</a:t>
            </a:r>
          </a:p>
          <a:p>
            <a:pPr marL="0" indent="0">
              <a:buNone/>
            </a:pPr>
            <a:r>
              <a:rPr lang="en-US" dirty="0"/>
              <a:t>   Virtual machine</a:t>
            </a:r>
          </a:p>
          <a:p>
            <a:pPr marL="0" indent="0">
              <a:buNone/>
            </a:pPr>
            <a:r>
              <a:rPr lang="en-US" dirty="0"/>
              <a:t>   tethered to Cellular hotspot</a:t>
            </a:r>
          </a:p>
          <a:p>
            <a:r>
              <a:rPr lang="en-US" dirty="0"/>
              <a:t>Old devices</a:t>
            </a:r>
          </a:p>
          <a:p>
            <a:pPr marL="0" indent="0">
              <a:buNone/>
            </a:pPr>
            <a:r>
              <a:rPr lang="en-US" dirty="0"/>
              <a:t>   smart phone for IoT command &amp; control</a:t>
            </a:r>
          </a:p>
          <a:p>
            <a:pPr marL="0" indent="0">
              <a:buNone/>
            </a:pPr>
            <a:r>
              <a:rPr lang="en-US" dirty="0"/>
              <a:t>   old laptop/desktop for Linux</a:t>
            </a:r>
          </a:p>
          <a:p>
            <a:r>
              <a:rPr lang="en-US" dirty="0"/>
              <a:t>Hard wire ethernet connection</a:t>
            </a:r>
          </a:p>
          <a:p>
            <a:pPr marL="0" indent="0">
              <a:buNone/>
            </a:pPr>
            <a:r>
              <a:rPr lang="en-US" dirty="0"/>
              <a:t>   Unplugged when not in use</a:t>
            </a:r>
          </a:p>
        </p:txBody>
      </p:sp>
    </p:spTree>
    <p:extLst>
      <p:ext uri="{BB962C8B-B14F-4D97-AF65-F5344CB8AC3E}">
        <p14:creationId xmlns:p14="http://schemas.microsoft.com/office/powerpoint/2010/main" val="1284248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71346-B82D-4820-B10C-F4DB93015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DB442-ED5C-41C6-89D2-16F3260B0E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Identity</a:t>
            </a:r>
          </a:p>
          <a:p>
            <a:r>
              <a:rPr lang="en-US" dirty="0"/>
              <a:t>Machines</a:t>
            </a:r>
          </a:p>
          <a:p>
            <a:r>
              <a:rPr lang="en-US" dirty="0"/>
              <a:t>Browsers</a:t>
            </a:r>
          </a:p>
          <a:p>
            <a:r>
              <a:rPr lang="en-US" dirty="0"/>
              <a:t>Security suites</a:t>
            </a:r>
          </a:p>
          <a:p>
            <a:r>
              <a:rPr lang="en-US" dirty="0"/>
              <a:t>HOME NETWORKS</a:t>
            </a:r>
          </a:p>
          <a:p>
            <a:pPr marL="0" indent="0">
              <a:buNone/>
            </a:pPr>
            <a:r>
              <a:rPr lang="en-US" dirty="0"/>
              <a:t>   segmentation</a:t>
            </a:r>
          </a:p>
          <a:p>
            <a:pPr marL="0" indent="0">
              <a:buNone/>
            </a:pPr>
            <a:r>
              <a:rPr lang="en-US" dirty="0"/>
              <a:t>   VLANs  Guest wireless</a:t>
            </a:r>
          </a:p>
          <a:p>
            <a:pPr marL="0" indent="0">
              <a:buNone/>
            </a:pPr>
            <a:r>
              <a:rPr lang="en-US" dirty="0"/>
              <a:t>   email addresses    </a:t>
            </a:r>
          </a:p>
          <a:p>
            <a:pPr marL="0" indent="0">
              <a:buNone/>
            </a:pPr>
            <a:r>
              <a:rPr lang="en-US" dirty="0"/>
              <a:t>   Phone numbers</a:t>
            </a:r>
          </a:p>
        </p:txBody>
      </p:sp>
    </p:spTree>
    <p:extLst>
      <p:ext uri="{BB962C8B-B14F-4D97-AF65-F5344CB8AC3E}">
        <p14:creationId xmlns:p14="http://schemas.microsoft.com/office/powerpoint/2010/main" val="1814282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9B8CA-CEEB-476A-A1A3-4E5247BC0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Internet gets into your home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AB2B0F-C10D-45C7-AF47-300DC946FB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Dial-up modem</a:t>
            </a:r>
          </a:p>
          <a:p>
            <a:r>
              <a:rPr lang="en-US" dirty="0"/>
              <a:t>Digital Subscriber Line   DSL</a:t>
            </a:r>
          </a:p>
          <a:p>
            <a:r>
              <a:rPr lang="en-US" dirty="0"/>
              <a:t>Satellite down link</a:t>
            </a:r>
          </a:p>
          <a:p>
            <a:r>
              <a:rPr lang="en-US" dirty="0"/>
              <a:t>Wi-Fi metro mesh</a:t>
            </a:r>
          </a:p>
          <a:p>
            <a:r>
              <a:rPr lang="en-US" dirty="0"/>
              <a:t>Fixed Wireless</a:t>
            </a:r>
          </a:p>
          <a:p>
            <a:r>
              <a:rPr lang="en-US" dirty="0"/>
              <a:t>Cellular</a:t>
            </a:r>
          </a:p>
          <a:p>
            <a:r>
              <a:rPr lang="en-US" dirty="0"/>
              <a:t>Cable modem</a:t>
            </a:r>
          </a:p>
        </p:txBody>
      </p:sp>
    </p:spTree>
    <p:extLst>
      <p:ext uri="{BB962C8B-B14F-4D97-AF65-F5344CB8AC3E}">
        <p14:creationId xmlns:p14="http://schemas.microsoft.com/office/powerpoint/2010/main" val="3528560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B3B99-BBEC-4116-87F3-B300362CB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C5EDC4-C766-4EAA-86A7-02684DA66B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Internet is vital</a:t>
            </a:r>
          </a:p>
          <a:p>
            <a:endParaRPr lang="en-US" dirty="0"/>
          </a:p>
          <a:p>
            <a:r>
              <a:rPr lang="en-US" dirty="0"/>
              <a:t>The Internet is vulnerable</a:t>
            </a:r>
          </a:p>
          <a:p>
            <a:pPr marL="0" indent="0">
              <a:buNone/>
            </a:pPr>
            <a:r>
              <a:rPr lang="en-US" dirty="0"/>
              <a:t>     DNS, BGP, DDOS, radio, EMP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Attacks are stealthy </a:t>
            </a:r>
          </a:p>
          <a:p>
            <a:endParaRPr lang="en-US" dirty="0"/>
          </a:p>
          <a:p>
            <a:r>
              <a:rPr lang="en-US" dirty="0"/>
              <a:t>Cloud</a:t>
            </a:r>
          </a:p>
        </p:txBody>
      </p:sp>
    </p:spTree>
    <p:extLst>
      <p:ext uri="{BB962C8B-B14F-4D97-AF65-F5344CB8AC3E}">
        <p14:creationId xmlns:p14="http://schemas.microsoft.com/office/powerpoint/2010/main" val="2643803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8ED54-F83A-417D-8202-64033BF62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Cable modem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96E992-1D3B-4294-A68A-23A0C494DE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Uses portion of bandwidth to home</a:t>
            </a:r>
          </a:p>
          <a:p>
            <a:pPr marL="0" indent="0">
              <a:buNone/>
            </a:pPr>
            <a:r>
              <a:rPr lang="en-US" dirty="0"/>
              <a:t>    TCP/IP</a:t>
            </a:r>
          </a:p>
          <a:p>
            <a:r>
              <a:rPr lang="en-US" dirty="0"/>
              <a:t>Shared with neighbors</a:t>
            </a:r>
          </a:p>
          <a:p>
            <a:r>
              <a:rPr lang="en-US" dirty="0"/>
              <a:t>NAT</a:t>
            </a:r>
          </a:p>
          <a:p>
            <a:pPr marL="0" indent="0">
              <a:buNone/>
            </a:pPr>
            <a:r>
              <a:rPr lang="en-US" dirty="0"/>
              <a:t>   Network Address Translation</a:t>
            </a:r>
          </a:p>
          <a:p>
            <a:r>
              <a:rPr lang="en-US" dirty="0"/>
              <a:t>DHCP</a:t>
            </a:r>
          </a:p>
          <a:p>
            <a:pPr marL="0" indent="0">
              <a:buNone/>
            </a:pPr>
            <a:r>
              <a:rPr lang="en-US" dirty="0"/>
              <a:t>   Dynamic Host Configuration Protocol</a:t>
            </a:r>
          </a:p>
          <a:p>
            <a:pPr marL="0" indent="0">
              <a:buNone/>
            </a:pPr>
            <a:r>
              <a:rPr lang="en-US" dirty="0"/>
              <a:t>   DNS, host name, subnet, etc.</a:t>
            </a:r>
          </a:p>
        </p:txBody>
      </p:sp>
    </p:spTree>
    <p:extLst>
      <p:ext uri="{BB962C8B-B14F-4D97-AF65-F5344CB8AC3E}">
        <p14:creationId xmlns:p14="http://schemas.microsoft.com/office/powerpoint/2010/main" val="30912330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CBE34-87D0-4A24-9873-E5FADC81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Router, Wireless Access Point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16F0DA-DE99-4615-82A7-351F0AAE3C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Default route to Internet</a:t>
            </a:r>
          </a:p>
          <a:p>
            <a:r>
              <a:rPr lang="en-US" dirty="0"/>
              <a:t>Firewall</a:t>
            </a:r>
          </a:p>
          <a:p>
            <a:r>
              <a:rPr lang="en-US" dirty="0"/>
              <a:t>Security Appliance</a:t>
            </a:r>
          </a:p>
          <a:p>
            <a:r>
              <a:rPr lang="en-US" dirty="0"/>
              <a:t>QOS</a:t>
            </a:r>
          </a:p>
          <a:p>
            <a:pPr marL="0" indent="0">
              <a:buNone/>
            </a:pPr>
            <a:r>
              <a:rPr lang="en-US" dirty="0"/>
              <a:t>    Quality of Service</a:t>
            </a:r>
          </a:p>
          <a:p>
            <a:r>
              <a:rPr lang="en-US" dirty="0"/>
              <a:t>VPN</a:t>
            </a:r>
          </a:p>
          <a:p>
            <a:r>
              <a:rPr lang="en-US" dirty="0"/>
              <a:t>Speed bottleneck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615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1F636-7FD4-4EAE-853F-EDC614B67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Router WAP settings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A749A1-6671-4CB3-A644-41F8553F8D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Wi-Fi protected setup  OFF</a:t>
            </a:r>
          </a:p>
          <a:p>
            <a:r>
              <a:rPr lang="en-US" dirty="0"/>
              <a:t>Remote Access OFF    enable only when needed</a:t>
            </a:r>
          </a:p>
          <a:p>
            <a:r>
              <a:rPr lang="en-US" dirty="0"/>
              <a:t>STRONG Admin passphrase</a:t>
            </a:r>
          </a:p>
          <a:p>
            <a:r>
              <a:rPr lang="en-US" dirty="0"/>
              <a:t>Firewall ON</a:t>
            </a:r>
          </a:p>
          <a:p>
            <a:r>
              <a:rPr lang="en-US" dirty="0"/>
              <a:t>UPnP Universal Plug and Play OFF</a:t>
            </a:r>
          </a:p>
          <a:p>
            <a:r>
              <a:rPr lang="en-US" dirty="0"/>
              <a:t>MAC filtering</a:t>
            </a:r>
          </a:p>
          <a:p>
            <a:r>
              <a:rPr lang="en-US" dirty="0"/>
              <a:t>Parental Controls</a:t>
            </a:r>
          </a:p>
          <a:p>
            <a:r>
              <a:rPr lang="en-US" dirty="0"/>
              <a:t>Band control  2.4GHz  5GHz</a:t>
            </a:r>
          </a:p>
          <a:p>
            <a:r>
              <a:rPr lang="en-US" dirty="0"/>
              <a:t>WPA2  Personal  Shared Secret</a:t>
            </a:r>
          </a:p>
          <a:p>
            <a:r>
              <a:rPr lang="en-US" dirty="0"/>
              <a:t>Broadcast SSID</a:t>
            </a:r>
          </a:p>
          <a:p>
            <a:r>
              <a:rPr lang="en-US" dirty="0"/>
              <a:t>DHCP on and configured</a:t>
            </a:r>
          </a:p>
          <a:p>
            <a:r>
              <a:rPr lang="en-US" sz="3800" dirty="0"/>
              <a:t>Firmware update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775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76142-1F70-4F1A-8EA0-AF9C316A2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DNS &amp; Name Lookup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776F9-F5E8-4EF1-BA07-B88E344A74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Hierarchical Distributed</a:t>
            </a:r>
          </a:p>
          <a:p>
            <a:r>
              <a:rPr lang="en-US" dirty="0"/>
              <a:t>Each device </a:t>
            </a:r>
          </a:p>
          <a:p>
            <a:r>
              <a:rPr lang="en-US" dirty="0"/>
              <a:t>Quad 9   Quad 1</a:t>
            </a:r>
          </a:p>
          <a:p>
            <a:r>
              <a:rPr lang="en-US" dirty="0"/>
              <a:t>Local hosts file</a:t>
            </a:r>
          </a:p>
          <a:p>
            <a:r>
              <a:rPr lang="en-US" dirty="0"/>
              <a:t>Keep trusted record of IP addresses</a:t>
            </a:r>
          </a:p>
        </p:txBody>
      </p:sp>
    </p:spTree>
    <p:extLst>
      <p:ext uri="{BB962C8B-B14F-4D97-AF65-F5344CB8AC3E}">
        <p14:creationId xmlns:p14="http://schemas.microsoft.com/office/powerpoint/2010/main" val="559716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7EA86-8267-420B-85A5-C95D7E211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Wireless Access Point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CB0F85-2E4C-4EBF-A14F-6C19C9BEBC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SSID  -  Network name</a:t>
            </a:r>
          </a:p>
          <a:p>
            <a:r>
              <a:rPr lang="en-US" dirty="0"/>
              <a:t>ADMINISTRATOR passphrase</a:t>
            </a:r>
          </a:p>
          <a:p>
            <a:r>
              <a:rPr lang="en-US" dirty="0"/>
              <a:t>Disable Remote Access</a:t>
            </a:r>
          </a:p>
          <a:p>
            <a:r>
              <a:rPr lang="en-US" dirty="0"/>
              <a:t>Use Guest Access</a:t>
            </a:r>
          </a:p>
          <a:p>
            <a:r>
              <a:rPr lang="en-US" dirty="0"/>
              <a:t>Use VLans</a:t>
            </a:r>
          </a:p>
          <a:p>
            <a:r>
              <a:rPr lang="en-US" dirty="0"/>
              <a:t>MAC filtering</a:t>
            </a:r>
          </a:p>
          <a:p>
            <a:r>
              <a:rPr lang="en-US" dirty="0"/>
              <a:t>Network Map</a:t>
            </a:r>
          </a:p>
          <a:p>
            <a:endParaRPr lang="en-US" dirty="0"/>
          </a:p>
          <a:p>
            <a:r>
              <a:rPr lang="en-US" dirty="0"/>
              <a:t>Radio</a:t>
            </a:r>
          </a:p>
          <a:p>
            <a:r>
              <a:rPr lang="en-US" dirty="0"/>
              <a:t>Disassociate</a:t>
            </a:r>
          </a:p>
        </p:txBody>
      </p:sp>
    </p:spTree>
    <p:extLst>
      <p:ext uri="{BB962C8B-B14F-4D97-AF65-F5344CB8AC3E}">
        <p14:creationId xmlns:p14="http://schemas.microsoft.com/office/powerpoint/2010/main" val="38301364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5003B32-B09F-4979-8226-01111C89F7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33400"/>
            <a:ext cx="8229600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0509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FF725-AFE4-4B2A-A8D0-8F73F48B3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80E4D2-9677-4076-B57E-D2B33ABABE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Design</a:t>
            </a:r>
          </a:p>
          <a:p>
            <a:r>
              <a:rPr lang="en-US" dirty="0"/>
              <a:t>Configure</a:t>
            </a:r>
          </a:p>
          <a:p>
            <a:r>
              <a:rPr lang="en-US" dirty="0"/>
              <a:t>Instrument</a:t>
            </a:r>
          </a:p>
          <a:p>
            <a:r>
              <a:rPr lang="en-US" dirty="0"/>
              <a:t>Monitor</a:t>
            </a:r>
          </a:p>
          <a:p>
            <a:pPr marL="0" indent="0">
              <a:buNone/>
            </a:pPr>
            <a:r>
              <a:rPr lang="en-US" dirty="0"/>
              <a:t>   Maintain and Enhance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1700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>
            <a:extLst>
              <a:ext uri="{FF2B5EF4-FFF2-40B4-BE49-F238E27FC236}">
                <a16:creationId xmlns:a16="http://schemas.microsoft.com/office/drawing/2014/main" id="{28BB4F13-908E-45F1-8730-2CDD97B3EA2E}"/>
              </a:ext>
            </a:extLst>
          </p:cNvPr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81000"/>
            <a:ext cx="1181100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5">
            <a:extLst>
              <a:ext uri="{FF2B5EF4-FFF2-40B4-BE49-F238E27FC236}">
                <a16:creationId xmlns:a16="http://schemas.microsoft.com/office/drawing/2014/main" id="{F35C7910-4D11-4E23-9C1A-8AF2B5983B55}"/>
              </a:ext>
            </a:extLst>
          </p:cNvPr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533400"/>
            <a:ext cx="766763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4" name="Picture 6">
            <a:extLst>
              <a:ext uri="{FF2B5EF4-FFF2-40B4-BE49-F238E27FC236}">
                <a16:creationId xmlns:a16="http://schemas.microsoft.com/office/drawing/2014/main" id="{0E88006E-4B3F-436D-B5DB-29F80ECA7D0A}"/>
              </a:ext>
            </a:extLst>
          </p:cNvPr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04800"/>
            <a:ext cx="9096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65" name="Freeform 7">
            <a:extLst>
              <a:ext uri="{FF2B5EF4-FFF2-40B4-BE49-F238E27FC236}">
                <a16:creationId xmlns:a16="http://schemas.microsoft.com/office/drawing/2014/main" id="{FED630C4-6E5D-427E-A41C-7300686423E5}"/>
              </a:ext>
            </a:extLst>
          </p:cNvPr>
          <p:cNvSpPr>
            <a:spLocks/>
          </p:cNvSpPr>
          <p:nvPr/>
        </p:nvSpPr>
        <p:spPr bwMode="auto">
          <a:xfrm>
            <a:off x="1143000" y="685800"/>
            <a:ext cx="533400" cy="76200"/>
          </a:xfrm>
          <a:custGeom>
            <a:avLst/>
            <a:gdLst>
              <a:gd name="T0" fmla="*/ 0 w 2017"/>
              <a:gd name="T1" fmla="*/ 0 h 97"/>
              <a:gd name="T2" fmla="*/ 266568 w 2017"/>
              <a:gd name="T3" fmla="*/ 0 h 97"/>
              <a:gd name="T4" fmla="*/ 241180 w 2017"/>
              <a:gd name="T5" fmla="*/ 75414 h 97"/>
              <a:gd name="T6" fmla="*/ 533136 w 2017"/>
              <a:gd name="T7" fmla="*/ 75414 h 9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17" h="97">
                <a:moveTo>
                  <a:pt x="0" y="0"/>
                </a:moveTo>
                <a:lnTo>
                  <a:pt x="1008" y="0"/>
                </a:lnTo>
                <a:lnTo>
                  <a:pt x="912" y="96"/>
                </a:lnTo>
                <a:lnTo>
                  <a:pt x="2016" y="96"/>
                </a:lnTo>
              </a:path>
            </a:pathLst>
          </a:custGeom>
          <a:noFill/>
          <a:ln w="25400" cap="rnd" cmpd="sng">
            <a:solidFill>
              <a:srgbClr val="CF0E30"/>
            </a:solidFill>
            <a:prstDash val="solid"/>
            <a:round/>
            <a:headEnd type="none" w="sm" len="sm"/>
            <a:tailEnd type="none" w="sm" len="sm"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6" name="Freeform 8">
            <a:extLst>
              <a:ext uri="{FF2B5EF4-FFF2-40B4-BE49-F238E27FC236}">
                <a16:creationId xmlns:a16="http://schemas.microsoft.com/office/drawing/2014/main" id="{1E11F818-C993-4D1D-8DAE-664A68EFC3DA}"/>
              </a:ext>
            </a:extLst>
          </p:cNvPr>
          <p:cNvSpPr>
            <a:spLocks/>
          </p:cNvSpPr>
          <p:nvPr/>
        </p:nvSpPr>
        <p:spPr bwMode="auto">
          <a:xfrm>
            <a:off x="2286000" y="762000"/>
            <a:ext cx="609600" cy="152400"/>
          </a:xfrm>
          <a:custGeom>
            <a:avLst/>
            <a:gdLst>
              <a:gd name="T0" fmla="*/ 0 w 2017"/>
              <a:gd name="T1" fmla="*/ 0 h 97"/>
              <a:gd name="T2" fmla="*/ 304649 w 2017"/>
              <a:gd name="T3" fmla="*/ 0 h 97"/>
              <a:gd name="T4" fmla="*/ 275635 w 2017"/>
              <a:gd name="T5" fmla="*/ 150829 h 97"/>
              <a:gd name="T6" fmla="*/ 609298 w 2017"/>
              <a:gd name="T7" fmla="*/ 150829 h 9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17" h="97">
                <a:moveTo>
                  <a:pt x="0" y="0"/>
                </a:moveTo>
                <a:lnTo>
                  <a:pt x="1008" y="0"/>
                </a:lnTo>
                <a:lnTo>
                  <a:pt x="912" y="96"/>
                </a:lnTo>
                <a:lnTo>
                  <a:pt x="2016" y="96"/>
                </a:lnTo>
              </a:path>
            </a:pathLst>
          </a:custGeom>
          <a:noFill/>
          <a:ln w="25400" cap="rnd" cmpd="sng">
            <a:solidFill>
              <a:srgbClr val="CF0E30"/>
            </a:solidFill>
            <a:prstDash val="solid"/>
            <a:round/>
            <a:headEnd type="none" w="sm" len="sm"/>
            <a:tailEnd type="none" w="sm" len="sm"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5367" name="Picture 9">
            <a:extLst>
              <a:ext uri="{FF2B5EF4-FFF2-40B4-BE49-F238E27FC236}">
                <a16:creationId xmlns:a16="http://schemas.microsoft.com/office/drawing/2014/main" id="{57E797AD-6236-4E70-8D49-FFB894A54CAF}"/>
              </a:ext>
            </a:extLst>
          </p:cNvPr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0"/>
            <a:ext cx="1181100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8" name="Picture 68" descr="Wireless Router, Added 04/20/2004">
            <a:extLst>
              <a:ext uri="{FF2B5EF4-FFF2-40B4-BE49-F238E27FC236}">
                <a16:creationId xmlns:a16="http://schemas.microsoft.com/office/drawing/2014/main" id="{6FC302ED-61E7-4D63-A1E3-F6277780EB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295400"/>
            <a:ext cx="1066800" cy="95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9" name="Picture 41">
            <a:extLst>
              <a:ext uri="{FF2B5EF4-FFF2-40B4-BE49-F238E27FC236}">
                <a16:creationId xmlns:a16="http://schemas.microsoft.com/office/drawing/2014/main" id="{9F516247-A953-4611-9A02-D243EB08CC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905000"/>
            <a:ext cx="735013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0" name="Picture 12">
            <a:extLst>
              <a:ext uri="{FF2B5EF4-FFF2-40B4-BE49-F238E27FC236}">
                <a16:creationId xmlns:a16="http://schemas.microsoft.com/office/drawing/2014/main" id="{A0D862E6-AB37-4D51-A712-EE9E346EC209}"/>
              </a:ext>
            </a:extLst>
          </p:cNvPr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066800"/>
            <a:ext cx="9096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71" name="Picture 13">
            <a:extLst>
              <a:ext uri="{FF2B5EF4-FFF2-40B4-BE49-F238E27FC236}">
                <a16:creationId xmlns:a16="http://schemas.microsoft.com/office/drawing/2014/main" id="{C40A335F-9BE3-48B2-832A-DB9624F76F94}"/>
              </a:ext>
            </a:extLst>
          </p:cNvPr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447800"/>
            <a:ext cx="9096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72" name="Picture 22">
            <a:extLst>
              <a:ext uri="{FF2B5EF4-FFF2-40B4-BE49-F238E27FC236}">
                <a16:creationId xmlns:a16="http://schemas.microsoft.com/office/drawing/2014/main" id="{B7C4932D-5475-46A7-A84C-949F0D4009B4}"/>
              </a:ext>
            </a:extLst>
          </p:cNvPr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743200"/>
            <a:ext cx="914400" cy="74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3" name="Picture 27">
            <a:extLst>
              <a:ext uri="{FF2B5EF4-FFF2-40B4-BE49-F238E27FC236}">
                <a16:creationId xmlns:a16="http://schemas.microsoft.com/office/drawing/2014/main" id="{0CB44EB4-ECC4-4EA5-BF02-40F2B4EAD3CD}"/>
              </a:ext>
            </a:extLst>
          </p:cNvPr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743200"/>
            <a:ext cx="80010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4" name="Picture 23">
            <a:extLst>
              <a:ext uri="{FF2B5EF4-FFF2-40B4-BE49-F238E27FC236}">
                <a16:creationId xmlns:a16="http://schemas.microsoft.com/office/drawing/2014/main" id="{188582D8-0C31-4DA7-AE13-D05F317A69D0}"/>
              </a:ext>
            </a:extLst>
          </p:cNvPr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743200"/>
            <a:ext cx="1057275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52" descr="HDTV">
            <a:extLst>
              <a:ext uri="{FF2B5EF4-FFF2-40B4-BE49-F238E27FC236}">
                <a16:creationId xmlns:a16="http://schemas.microsoft.com/office/drawing/2014/main" id="{2008484F-993F-4A88-937E-BBA0FA7541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590800"/>
            <a:ext cx="1203325" cy="95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6" name="Freeform 18">
            <a:extLst>
              <a:ext uri="{FF2B5EF4-FFF2-40B4-BE49-F238E27FC236}">
                <a16:creationId xmlns:a16="http://schemas.microsoft.com/office/drawing/2014/main" id="{02F41C59-DC41-432E-84CD-900F23B1B717}"/>
              </a:ext>
            </a:extLst>
          </p:cNvPr>
          <p:cNvSpPr>
            <a:spLocks/>
          </p:cNvSpPr>
          <p:nvPr/>
        </p:nvSpPr>
        <p:spPr bwMode="auto">
          <a:xfrm>
            <a:off x="1371600" y="1828800"/>
            <a:ext cx="533400" cy="76200"/>
          </a:xfrm>
          <a:custGeom>
            <a:avLst/>
            <a:gdLst>
              <a:gd name="T0" fmla="*/ 0 w 2017"/>
              <a:gd name="T1" fmla="*/ 0 h 97"/>
              <a:gd name="T2" fmla="*/ 266568 w 2017"/>
              <a:gd name="T3" fmla="*/ 0 h 97"/>
              <a:gd name="T4" fmla="*/ 241180 w 2017"/>
              <a:gd name="T5" fmla="*/ 75414 h 97"/>
              <a:gd name="T6" fmla="*/ 533136 w 2017"/>
              <a:gd name="T7" fmla="*/ 75414 h 9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17" h="97">
                <a:moveTo>
                  <a:pt x="0" y="0"/>
                </a:moveTo>
                <a:lnTo>
                  <a:pt x="1008" y="0"/>
                </a:lnTo>
                <a:lnTo>
                  <a:pt x="912" y="96"/>
                </a:lnTo>
                <a:lnTo>
                  <a:pt x="2016" y="96"/>
                </a:lnTo>
              </a:path>
            </a:pathLst>
          </a:custGeom>
          <a:noFill/>
          <a:ln w="25400" cap="rnd" cmpd="sng">
            <a:solidFill>
              <a:srgbClr val="CF0E30"/>
            </a:solidFill>
            <a:prstDash val="solid"/>
            <a:round/>
            <a:headEnd type="none" w="sm" len="sm"/>
            <a:tailEnd type="none" w="sm" len="sm"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5377" name="Picture 19">
            <a:extLst>
              <a:ext uri="{FF2B5EF4-FFF2-40B4-BE49-F238E27FC236}">
                <a16:creationId xmlns:a16="http://schemas.microsoft.com/office/drawing/2014/main" id="{5F8FC0E2-DC43-4808-B669-83C7F10F02F2}"/>
              </a:ext>
            </a:extLst>
          </p:cNvPr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600200"/>
            <a:ext cx="766763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78" name="Freeform 20">
            <a:extLst>
              <a:ext uri="{FF2B5EF4-FFF2-40B4-BE49-F238E27FC236}">
                <a16:creationId xmlns:a16="http://schemas.microsoft.com/office/drawing/2014/main" id="{ADF0666F-50B4-4187-80CE-D0BAB30AEA22}"/>
              </a:ext>
            </a:extLst>
          </p:cNvPr>
          <p:cNvSpPr>
            <a:spLocks/>
          </p:cNvSpPr>
          <p:nvPr/>
        </p:nvSpPr>
        <p:spPr bwMode="auto">
          <a:xfrm>
            <a:off x="2590800" y="1828800"/>
            <a:ext cx="381000" cy="76200"/>
          </a:xfrm>
          <a:custGeom>
            <a:avLst/>
            <a:gdLst>
              <a:gd name="T0" fmla="*/ 0 w 2017"/>
              <a:gd name="T1" fmla="*/ 0 h 97"/>
              <a:gd name="T2" fmla="*/ 190406 w 2017"/>
              <a:gd name="T3" fmla="*/ 0 h 97"/>
              <a:gd name="T4" fmla="*/ 172272 w 2017"/>
              <a:gd name="T5" fmla="*/ 75414 h 97"/>
              <a:gd name="T6" fmla="*/ 380811 w 2017"/>
              <a:gd name="T7" fmla="*/ 75414 h 9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17" h="97">
                <a:moveTo>
                  <a:pt x="0" y="0"/>
                </a:moveTo>
                <a:lnTo>
                  <a:pt x="1008" y="0"/>
                </a:lnTo>
                <a:lnTo>
                  <a:pt x="912" y="96"/>
                </a:lnTo>
                <a:lnTo>
                  <a:pt x="2016" y="96"/>
                </a:lnTo>
              </a:path>
            </a:pathLst>
          </a:custGeom>
          <a:noFill/>
          <a:ln w="25400" cap="rnd" cmpd="sng">
            <a:solidFill>
              <a:srgbClr val="CF0E30"/>
            </a:solidFill>
            <a:prstDash val="solid"/>
            <a:round/>
            <a:headEnd type="none" w="sm" len="sm"/>
            <a:tailEnd type="none" w="sm" len="sm"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9" name="Freeform 21">
            <a:extLst>
              <a:ext uri="{FF2B5EF4-FFF2-40B4-BE49-F238E27FC236}">
                <a16:creationId xmlns:a16="http://schemas.microsoft.com/office/drawing/2014/main" id="{4AD74CAD-145E-417F-9AAB-A69CCE179E58}"/>
              </a:ext>
            </a:extLst>
          </p:cNvPr>
          <p:cNvSpPr>
            <a:spLocks/>
          </p:cNvSpPr>
          <p:nvPr/>
        </p:nvSpPr>
        <p:spPr bwMode="auto">
          <a:xfrm>
            <a:off x="3962400" y="1981200"/>
            <a:ext cx="304800" cy="76200"/>
          </a:xfrm>
          <a:custGeom>
            <a:avLst/>
            <a:gdLst>
              <a:gd name="T0" fmla="*/ 0 w 2017"/>
              <a:gd name="T1" fmla="*/ 0 h 97"/>
              <a:gd name="T2" fmla="*/ 152324 w 2017"/>
              <a:gd name="T3" fmla="*/ 0 h 97"/>
              <a:gd name="T4" fmla="*/ 137817 w 2017"/>
              <a:gd name="T5" fmla="*/ 75414 h 97"/>
              <a:gd name="T6" fmla="*/ 304649 w 2017"/>
              <a:gd name="T7" fmla="*/ 75414 h 9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17" h="97">
                <a:moveTo>
                  <a:pt x="0" y="0"/>
                </a:moveTo>
                <a:lnTo>
                  <a:pt x="1008" y="0"/>
                </a:lnTo>
                <a:lnTo>
                  <a:pt x="912" y="96"/>
                </a:lnTo>
                <a:lnTo>
                  <a:pt x="2016" y="96"/>
                </a:lnTo>
              </a:path>
            </a:pathLst>
          </a:custGeom>
          <a:noFill/>
          <a:ln w="25400" cap="rnd" cmpd="sng">
            <a:solidFill>
              <a:srgbClr val="CF0E30"/>
            </a:solidFill>
            <a:prstDash val="solid"/>
            <a:round/>
            <a:headEnd type="none" w="sm" len="sm"/>
            <a:tailEnd type="none" w="sm" len="sm"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0" name="Freeform 22">
            <a:extLst>
              <a:ext uri="{FF2B5EF4-FFF2-40B4-BE49-F238E27FC236}">
                <a16:creationId xmlns:a16="http://schemas.microsoft.com/office/drawing/2014/main" id="{D80AE9A1-22E0-42B2-BD94-EDB48836B55B}"/>
              </a:ext>
            </a:extLst>
          </p:cNvPr>
          <p:cNvSpPr>
            <a:spLocks/>
          </p:cNvSpPr>
          <p:nvPr/>
        </p:nvSpPr>
        <p:spPr bwMode="auto">
          <a:xfrm flipH="1">
            <a:off x="4953000" y="1676400"/>
            <a:ext cx="304800" cy="304800"/>
          </a:xfrm>
          <a:custGeom>
            <a:avLst/>
            <a:gdLst>
              <a:gd name="T0" fmla="*/ 0 w 2017"/>
              <a:gd name="T1" fmla="*/ 0 h 97"/>
              <a:gd name="T2" fmla="*/ 152324 w 2017"/>
              <a:gd name="T3" fmla="*/ 0 h 97"/>
              <a:gd name="T4" fmla="*/ 137817 w 2017"/>
              <a:gd name="T5" fmla="*/ 301658 h 97"/>
              <a:gd name="T6" fmla="*/ 304649 w 2017"/>
              <a:gd name="T7" fmla="*/ 301658 h 9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17" h="97">
                <a:moveTo>
                  <a:pt x="0" y="0"/>
                </a:moveTo>
                <a:lnTo>
                  <a:pt x="1008" y="0"/>
                </a:lnTo>
                <a:lnTo>
                  <a:pt x="912" y="96"/>
                </a:lnTo>
                <a:lnTo>
                  <a:pt x="2016" y="96"/>
                </a:lnTo>
              </a:path>
            </a:pathLst>
          </a:custGeom>
          <a:noFill/>
          <a:ln w="25400" cap="rnd" cmpd="sng">
            <a:solidFill>
              <a:srgbClr val="CF0E30"/>
            </a:solidFill>
            <a:prstDash val="solid"/>
            <a:round/>
            <a:headEnd type="none" w="sm" len="sm"/>
            <a:tailEnd type="none" w="sm" len="sm"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1" name="Freeform 23">
            <a:extLst>
              <a:ext uri="{FF2B5EF4-FFF2-40B4-BE49-F238E27FC236}">
                <a16:creationId xmlns:a16="http://schemas.microsoft.com/office/drawing/2014/main" id="{3574F33D-3BD1-4C42-B550-8E343537BD65}"/>
              </a:ext>
            </a:extLst>
          </p:cNvPr>
          <p:cNvSpPr>
            <a:spLocks/>
          </p:cNvSpPr>
          <p:nvPr/>
        </p:nvSpPr>
        <p:spPr bwMode="auto">
          <a:xfrm flipV="1">
            <a:off x="4876800" y="2057400"/>
            <a:ext cx="1676400" cy="76200"/>
          </a:xfrm>
          <a:custGeom>
            <a:avLst/>
            <a:gdLst>
              <a:gd name="T0" fmla="*/ 0 w 2017"/>
              <a:gd name="T1" fmla="*/ 0 h 97"/>
              <a:gd name="T2" fmla="*/ 837784 w 2017"/>
              <a:gd name="T3" fmla="*/ 0 h 97"/>
              <a:gd name="T4" fmla="*/ 757995 w 2017"/>
              <a:gd name="T5" fmla="*/ 75414 h 97"/>
              <a:gd name="T6" fmla="*/ 1675569 w 2017"/>
              <a:gd name="T7" fmla="*/ 75414 h 9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17" h="97">
                <a:moveTo>
                  <a:pt x="0" y="0"/>
                </a:moveTo>
                <a:lnTo>
                  <a:pt x="1008" y="0"/>
                </a:lnTo>
                <a:lnTo>
                  <a:pt x="912" y="96"/>
                </a:lnTo>
                <a:lnTo>
                  <a:pt x="2016" y="96"/>
                </a:lnTo>
              </a:path>
            </a:pathLst>
          </a:custGeom>
          <a:noFill/>
          <a:ln w="25400" cap="rnd" cmpd="sng">
            <a:solidFill>
              <a:srgbClr val="CF0E30"/>
            </a:solidFill>
            <a:prstDash val="solid"/>
            <a:round/>
            <a:headEnd type="none" w="sm" len="sm"/>
            <a:tailEnd type="none" w="sm" len="sm"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5382" name="Picture 22">
            <a:extLst>
              <a:ext uri="{FF2B5EF4-FFF2-40B4-BE49-F238E27FC236}">
                <a16:creationId xmlns:a16="http://schemas.microsoft.com/office/drawing/2014/main" id="{7225315C-C058-400A-A9B0-8CE93D559DBA}"/>
              </a:ext>
            </a:extLst>
          </p:cNvPr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2743200"/>
            <a:ext cx="914400" cy="74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>
            <a:extLst>
              <a:ext uri="{FF2B5EF4-FFF2-40B4-BE49-F238E27FC236}">
                <a16:creationId xmlns:a16="http://schemas.microsoft.com/office/drawing/2014/main" id="{FA070E4D-911F-4E64-BEAE-C3107A27D65A}"/>
              </a:ext>
            </a:extLst>
          </p:cNvPr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14400"/>
            <a:ext cx="1181100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5">
            <a:extLst>
              <a:ext uri="{FF2B5EF4-FFF2-40B4-BE49-F238E27FC236}">
                <a16:creationId xmlns:a16="http://schemas.microsoft.com/office/drawing/2014/main" id="{81F0BFA9-351A-4EA5-8388-D4BDC1EC3169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143000"/>
            <a:ext cx="795338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6">
            <a:extLst>
              <a:ext uri="{FF2B5EF4-FFF2-40B4-BE49-F238E27FC236}">
                <a16:creationId xmlns:a16="http://schemas.microsoft.com/office/drawing/2014/main" id="{E4B5CA40-EC6A-4249-875A-13CDCE2E451B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600200"/>
            <a:ext cx="1020763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389" name="Text Box 7">
            <a:extLst>
              <a:ext uri="{FF2B5EF4-FFF2-40B4-BE49-F238E27FC236}">
                <a16:creationId xmlns:a16="http://schemas.microsoft.com/office/drawing/2014/main" id="{E579CCA2-2840-4CEF-B1E7-53B0D07D3A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488950"/>
            <a:ext cx="8540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0" name="Text Box 8">
            <a:extLst>
              <a:ext uri="{FF2B5EF4-FFF2-40B4-BE49-F238E27FC236}">
                <a16:creationId xmlns:a16="http://schemas.microsoft.com/office/drawing/2014/main" id="{647F7995-48AF-47CE-B166-DEFC078BE4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711200"/>
            <a:ext cx="10175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1000"/>
              <a:t>Read-Only Tap</a:t>
            </a:r>
          </a:p>
        </p:txBody>
      </p:sp>
      <p:sp>
        <p:nvSpPr>
          <p:cNvPr id="16391" name="Text Box 9">
            <a:extLst>
              <a:ext uri="{FF2B5EF4-FFF2-40B4-BE49-F238E27FC236}">
                <a16:creationId xmlns:a16="http://schemas.microsoft.com/office/drawing/2014/main" id="{79BAC8E7-7A5A-4BAC-9CBF-03A33B93EA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16535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/>
              <a:t>IDS</a:t>
            </a:r>
          </a:p>
        </p:txBody>
      </p:sp>
      <p:pic>
        <p:nvPicPr>
          <p:cNvPr id="16392" name="Picture 11" descr="IOSfirewall">
            <a:extLst>
              <a:ext uri="{FF2B5EF4-FFF2-40B4-BE49-F238E27FC236}">
                <a16:creationId xmlns:a16="http://schemas.microsoft.com/office/drawing/2014/main" id="{854C456C-C6F4-47E3-A787-783002807D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838200"/>
            <a:ext cx="8509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3" name="Picture 68" descr="Wireless Router, Added 04/20/2004">
            <a:extLst>
              <a:ext uri="{FF2B5EF4-FFF2-40B4-BE49-F238E27FC236}">
                <a16:creationId xmlns:a16="http://schemas.microsoft.com/office/drawing/2014/main" id="{435ACFD0-8A3A-46F6-AEED-20FB6B9340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914400"/>
            <a:ext cx="1066800" cy="95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4" name="Picture 36">
            <a:extLst>
              <a:ext uri="{FF2B5EF4-FFF2-40B4-BE49-F238E27FC236}">
                <a16:creationId xmlns:a16="http://schemas.microsoft.com/office/drawing/2014/main" id="{793C2B39-DF52-4757-A56C-0C8F11809672}"/>
              </a:ext>
            </a:extLst>
          </p:cNvPr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066800"/>
            <a:ext cx="79375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5" name="Picture 1028">
            <a:extLst>
              <a:ext uri="{FF2B5EF4-FFF2-40B4-BE49-F238E27FC236}">
                <a16:creationId xmlns:a16="http://schemas.microsoft.com/office/drawing/2014/main" id="{10D552D4-46B2-45A2-B585-D1F63C69E1CE}"/>
              </a:ext>
            </a:extLst>
          </p:cNvPr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838200"/>
            <a:ext cx="423863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6" name="Picture 36">
            <a:extLst>
              <a:ext uri="{FF2B5EF4-FFF2-40B4-BE49-F238E27FC236}">
                <a16:creationId xmlns:a16="http://schemas.microsoft.com/office/drawing/2014/main" id="{565AE419-CE2C-49AF-8FD6-FF76D3310A41}"/>
              </a:ext>
            </a:extLst>
          </p:cNvPr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52400"/>
            <a:ext cx="79375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7" name="Picture 36">
            <a:extLst>
              <a:ext uri="{FF2B5EF4-FFF2-40B4-BE49-F238E27FC236}">
                <a16:creationId xmlns:a16="http://schemas.microsoft.com/office/drawing/2014/main" id="{14D8C0D0-AB53-4EA3-9BE2-342F9616B2AB}"/>
              </a:ext>
            </a:extLst>
          </p:cNvPr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1066800"/>
            <a:ext cx="79375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8" name="Picture 41">
            <a:extLst>
              <a:ext uri="{FF2B5EF4-FFF2-40B4-BE49-F238E27FC236}">
                <a16:creationId xmlns:a16="http://schemas.microsoft.com/office/drawing/2014/main" id="{797064A1-818B-400D-A831-77D899CCE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143000"/>
            <a:ext cx="735013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9" name="Picture 22">
            <a:extLst>
              <a:ext uri="{FF2B5EF4-FFF2-40B4-BE49-F238E27FC236}">
                <a16:creationId xmlns:a16="http://schemas.microsoft.com/office/drawing/2014/main" id="{45DFB127-0225-4435-BD47-AA2750A2DE5E}"/>
              </a:ext>
            </a:extLst>
          </p:cNvPr>
          <p:cNvPicPr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962400"/>
            <a:ext cx="914400" cy="74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0" name="Picture 22">
            <a:extLst>
              <a:ext uri="{FF2B5EF4-FFF2-40B4-BE49-F238E27FC236}">
                <a16:creationId xmlns:a16="http://schemas.microsoft.com/office/drawing/2014/main" id="{A3A23253-FB36-4817-9918-33F1175F7DD3}"/>
              </a:ext>
            </a:extLst>
          </p:cNvPr>
          <p:cNvPicPr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886200"/>
            <a:ext cx="914400" cy="74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1" name="Picture 52" descr="HDTV">
            <a:extLst>
              <a:ext uri="{FF2B5EF4-FFF2-40B4-BE49-F238E27FC236}">
                <a16:creationId xmlns:a16="http://schemas.microsoft.com/office/drawing/2014/main" id="{E6FB2D2B-4664-4B25-AD18-ADDB6D2DF6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810000"/>
            <a:ext cx="1203325" cy="95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2" name="Picture 27">
            <a:extLst>
              <a:ext uri="{FF2B5EF4-FFF2-40B4-BE49-F238E27FC236}">
                <a16:creationId xmlns:a16="http://schemas.microsoft.com/office/drawing/2014/main" id="{0C620128-A5A6-497D-AE93-796B7B31508E}"/>
              </a:ext>
            </a:extLst>
          </p:cNvPr>
          <p:cNvPicPr>
            <a:picLocks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810000"/>
            <a:ext cx="80010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3" name="Picture 36">
            <a:extLst>
              <a:ext uri="{FF2B5EF4-FFF2-40B4-BE49-F238E27FC236}">
                <a16:creationId xmlns:a16="http://schemas.microsoft.com/office/drawing/2014/main" id="{F67A628C-B688-4AD9-9354-44A35678723E}"/>
              </a:ext>
            </a:extLst>
          </p:cNvPr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1981200"/>
            <a:ext cx="79375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4" name="Picture 28">
            <a:extLst>
              <a:ext uri="{FF2B5EF4-FFF2-40B4-BE49-F238E27FC236}">
                <a16:creationId xmlns:a16="http://schemas.microsoft.com/office/drawing/2014/main" id="{E5926AA4-A5E4-4DA4-8A93-0D1BBB6871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886200"/>
            <a:ext cx="304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405" name="Picture 29">
            <a:extLst>
              <a:ext uri="{FF2B5EF4-FFF2-40B4-BE49-F238E27FC236}">
                <a16:creationId xmlns:a16="http://schemas.microsoft.com/office/drawing/2014/main" id="{6177D8D0-AEBD-4E31-B44F-1C3648952E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657600"/>
            <a:ext cx="676275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406" name="Text Box 30">
            <a:extLst>
              <a:ext uri="{FF2B5EF4-FFF2-40B4-BE49-F238E27FC236}">
                <a16:creationId xmlns:a16="http://schemas.microsoft.com/office/drawing/2014/main" id="{7BB6D067-C279-4F22-BC74-CE254C463B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2057400"/>
            <a:ext cx="2362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800"/>
              <a:t>     DMZ</a:t>
            </a:r>
          </a:p>
        </p:txBody>
      </p:sp>
      <p:sp>
        <p:nvSpPr>
          <p:cNvPr id="16407" name="Freeform 31">
            <a:extLst>
              <a:ext uri="{FF2B5EF4-FFF2-40B4-BE49-F238E27FC236}">
                <a16:creationId xmlns:a16="http://schemas.microsoft.com/office/drawing/2014/main" id="{7272521F-0316-459E-8E4F-9901487430D3}"/>
              </a:ext>
            </a:extLst>
          </p:cNvPr>
          <p:cNvSpPr>
            <a:spLocks/>
          </p:cNvSpPr>
          <p:nvPr/>
        </p:nvSpPr>
        <p:spPr bwMode="auto">
          <a:xfrm flipV="1">
            <a:off x="1143000" y="1219200"/>
            <a:ext cx="304800" cy="76200"/>
          </a:xfrm>
          <a:custGeom>
            <a:avLst/>
            <a:gdLst>
              <a:gd name="T0" fmla="*/ 0 w 2017"/>
              <a:gd name="T1" fmla="*/ 0 h 97"/>
              <a:gd name="T2" fmla="*/ 152324 w 2017"/>
              <a:gd name="T3" fmla="*/ 0 h 97"/>
              <a:gd name="T4" fmla="*/ 137817 w 2017"/>
              <a:gd name="T5" fmla="*/ 75414 h 97"/>
              <a:gd name="T6" fmla="*/ 304649 w 2017"/>
              <a:gd name="T7" fmla="*/ 75414 h 9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17" h="97">
                <a:moveTo>
                  <a:pt x="0" y="0"/>
                </a:moveTo>
                <a:lnTo>
                  <a:pt x="1008" y="0"/>
                </a:lnTo>
                <a:lnTo>
                  <a:pt x="912" y="96"/>
                </a:lnTo>
                <a:lnTo>
                  <a:pt x="2016" y="96"/>
                </a:lnTo>
              </a:path>
            </a:pathLst>
          </a:custGeom>
          <a:noFill/>
          <a:ln w="25400" cap="rnd" cmpd="sng">
            <a:solidFill>
              <a:srgbClr val="CF0E30"/>
            </a:solidFill>
            <a:prstDash val="solid"/>
            <a:round/>
            <a:headEnd type="none" w="sm" len="sm"/>
            <a:tailEnd type="none" w="sm" len="sm"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8" name="Freeform 32">
            <a:extLst>
              <a:ext uri="{FF2B5EF4-FFF2-40B4-BE49-F238E27FC236}">
                <a16:creationId xmlns:a16="http://schemas.microsoft.com/office/drawing/2014/main" id="{F03687F1-D80A-4BFF-AA65-5AABCBB6C605}"/>
              </a:ext>
            </a:extLst>
          </p:cNvPr>
          <p:cNvSpPr>
            <a:spLocks/>
          </p:cNvSpPr>
          <p:nvPr/>
        </p:nvSpPr>
        <p:spPr bwMode="auto">
          <a:xfrm>
            <a:off x="2209800" y="1219200"/>
            <a:ext cx="304800" cy="304800"/>
          </a:xfrm>
          <a:custGeom>
            <a:avLst/>
            <a:gdLst>
              <a:gd name="T0" fmla="*/ 0 w 2017"/>
              <a:gd name="T1" fmla="*/ 0 h 97"/>
              <a:gd name="T2" fmla="*/ 152324 w 2017"/>
              <a:gd name="T3" fmla="*/ 0 h 97"/>
              <a:gd name="T4" fmla="*/ 137817 w 2017"/>
              <a:gd name="T5" fmla="*/ 301658 h 97"/>
              <a:gd name="T6" fmla="*/ 304649 w 2017"/>
              <a:gd name="T7" fmla="*/ 301658 h 9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17" h="97">
                <a:moveTo>
                  <a:pt x="0" y="0"/>
                </a:moveTo>
                <a:lnTo>
                  <a:pt x="1008" y="0"/>
                </a:lnTo>
                <a:lnTo>
                  <a:pt x="912" y="96"/>
                </a:lnTo>
                <a:lnTo>
                  <a:pt x="2016" y="96"/>
                </a:lnTo>
              </a:path>
            </a:pathLst>
          </a:custGeom>
          <a:noFill/>
          <a:ln w="25400" cap="rnd" cmpd="sng">
            <a:solidFill>
              <a:srgbClr val="CF0E30"/>
            </a:solidFill>
            <a:prstDash val="solid"/>
            <a:round/>
            <a:headEnd type="none" w="sm" len="sm"/>
            <a:tailEnd type="none" w="sm" len="sm"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9" name="Freeform 33">
            <a:extLst>
              <a:ext uri="{FF2B5EF4-FFF2-40B4-BE49-F238E27FC236}">
                <a16:creationId xmlns:a16="http://schemas.microsoft.com/office/drawing/2014/main" id="{E434D432-E929-4DF4-9183-B2C699B0BDD6}"/>
              </a:ext>
            </a:extLst>
          </p:cNvPr>
          <p:cNvSpPr>
            <a:spLocks/>
          </p:cNvSpPr>
          <p:nvPr/>
        </p:nvSpPr>
        <p:spPr bwMode="auto">
          <a:xfrm>
            <a:off x="3352800" y="990600"/>
            <a:ext cx="228600" cy="609600"/>
          </a:xfrm>
          <a:custGeom>
            <a:avLst/>
            <a:gdLst>
              <a:gd name="T0" fmla="*/ 0 w 2017"/>
              <a:gd name="T1" fmla="*/ 0 h 97"/>
              <a:gd name="T2" fmla="*/ 114243 w 2017"/>
              <a:gd name="T3" fmla="*/ 0 h 97"/>
              <a:gd name="T4" fmla="*/ 103363 w 2017"/>
              <a:gd name="T5" fmla="*/ 603315 h 97"/>
              <a:gd name="T6" fmla="*/ 228487 w 2017"/>
              <a:gd name="T7" fmla="*/ 603315 h 9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17" h="97">
                <a:moveTo>
                  <a:pt x="0" y="0"/>
                </a:moveTo>
                <a:lnTo>
                  <a:pt x="1008" y="0"/>
                </a:lnTo>
                <a:lnTo>
                  <a:pt x="912" y="96"/>
                </a:lnTo>
                <a:lnTo>
                  <a:pt x="2016" y="96"/>
                </a:lnTo>
              </a:path>
            </a:pathLst>
          </a:custGeom>
          <a:noFill/>
          <a:ln w="25400" cap="rnd" cmpd="sng">
            <a:solidFill>
              <a:srgbClr val="CF0E30"/>
            </a:solidFill>
            <a:prstDash val="solid"/>
            <a:round/>
            <a:headEnd type="none" w="sm" len="sm"/>
            <a:tailEnd type="none" w="sm" len="sm"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0" name="Freeform 34">
            <a:extLst>
              <a:ext uri="{FF2B5EF4-FFF2-40B4-BE49-F238E27FC236}">
                <a16:creationId xmlns:a16="http://schemas.microsoft.com/office/drawing/2014/main" id="{A037083C-E9BC-450E-BAAB-7859B3CD587E}"/>
              </a:ext>
            </a:extLst>
          </p:cNvPr>
          <p:cNvSpPr>
            <a:spLocks/>
          </p:cNvSpPr>
          <p:nvPr/>
        </p:nvSpPr>
        <p:spPr bwMode="auto">
          <a:xfrm flipV="1">
            <a:off x="4572000" y="1524000"/>
            <a:ext cx="381000" cy="76200"/>
          </a:xfrm>
          <a:custGeom>
            <a:avLst/>
            <a:gdLst>
              <a:gd name="T0" fmla="*/ 0 w 2017"/>
              <a:gd name="T1" fmla="*/ 0 h 97"/>
              <a:gd name="T2" fmla="*/ 190406 w 2017"/>
              <a:gd name="T3" fmla="*/ 0 h 97"/>
              <a:gd name="T4" fmla="*/ 172272 w 2017"/>
              <a:gd name="T5" fmla="*/ 75414 h 97"/>
              <a:gd name="T6" fmla="*/ 380811 w 2017"/>
              <a:gd name="T7" fmla="*/ 75414 h 9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17" h="97">
                <a:moveTo>
                  <a:pt x="0" y="0"/>
                </a:moveTo>
                <a:lnTo>
                  <a:pt x="1008" y="0"/>
                </a:lnTo>
                <a:lnTo>
                  <a:pt x="912" y="96"/>
                </a:lnTo>
                <a:lnTo>
                  <a:pt x="2016" y="96"/>
                </a:lnTo>
              </a:path>
            </a:pathLst>
          </a:custGeom>
          <a:noFill/>
          <a:ln w="25400" cap="rnd" cmpd="sng">
            <a:solidFill>
              <a:srgbClr val="CF0E30"/>
            </a:solidFill>
            <a:prstDash val="solid"/>
            <a:round/>
            <a:headEnd type="none" w="sm" len="sm"/>
            <a:tailEnd type="none" w="sm" len="sm"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1" name="Freeform 35">
            <a:extLst>
              <a:ext uri="{FF2B5EF4-FFF2-40B4-BE49-F238E27FC236}">
                <a16:creationId xmlns:a16="http://schemas.microsoft.com/office/drawing/2014/main" id="{861E73C6-5337-4484-AC69-F83CA16DC55A}"/>
              </a:ext>
            </a:extLst>
          </p:cNvPr>
          <p:cNvSpPr>
            <a:spLocks/>
          </p:cNvSpPr>
          <p:nvPr/>
        </p:nvSpPr>
        <p:spPr bwMode="auto">
          <a:xfrm flipV="1">
            <a:off x="5562600" y="1219200"/>
            <a:ext cx="304800" cy="381000"/>
          </a:xfrm>
          <a:custGeom>
            <a:avLst/>
            <a:gdLst>
              <a:gd name="T0" fmla="*/ 0 w 2017"/>
              <a:gd name="T1" fmla="*/ 0 h 97"/>
              <a:gd name="T2" fmla="*/ 152324 w 2017"/>
              <a:gd name="T3" fmla="*/ 0 h 97"/>
              <a:gd name="T4" fmla="*/ 137817 w 2017"/>
              <a:gd name="T5" fmla="*/ 377072 h 97"/>
              <a:gd name="T6" fmla="*/ 304649 w 2017"/>
              <a:gd name="T7" fmla="*/ 377072 h 9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17" h="97">
                <a:moveTo>
                  <a:pt x="0" y="0"/>
                </a:moveTo>
                <a:lnTo>
                  <a:pt x="1008" y="0"/>
                </a:lnTo>
                <a:lnTo>
                  <a:pt x="912" y="96"/>
                </a:lnTo>
                <a:lnTo>
                  <a:pt x="2016" y="96"/>
                </a:lnTo>
              </a:path>
            </a:pathLst>
          </a:custGeom>
          <a:noFill/>
          <a:ln w="25400" cap="rnd" cmpd="sng">
            <a:solidFill>
              <a:srgbClr val="CF0E30"/>
            </a:solidFill>
            <a:prstDash val="solid"/>
            <a:round/>
            <a:headEnd type="none" w="sm" len="sm"/>
            <a:tailEnd type="none" w="sm" len="sm"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2" name="Freeform 36">
            <a:extLst>
              <a:ext uri="{FF2B5EF4-FFF2-40B4-BE49-F238E27FC236}">
                <a16:creationId xmlns:a16="http://schemas.microsoft.com/office/drawing/2014/main" id="{D250CDA6-585A-4B05-9D2F-A36D7AADB937}"/>
              </a:ext>
            </a:extLst>
          </p:cNvPr>
          <p:cNvSpPr>
            <a:spLocks/>
          </p:cNvSpPr>
          <p:nvPr/>
        </p:nvSpPr>
        <p:spPr bwMode="auto">
          <a:xfrm flipV="1">
            <a:off x="6172200" y="1371600"/>
            <a:ext cx="304800" cy="76200"/>
          </a:xfrm>
          <a:custGeom>
            <a:avLst/>
            <a:gdLst>
              <a:gd name="T0" fmla="*/ 0 w 2017"/>
              <a:gd name="T1" fmla="*/ 0 h 97"/>
              <a:gd name="T2" fmla="*/ 152324 w 2017"/>
              <a:gd name="T3" fmla="*/ 0 h 97"/>
              <a:gd name="T4" fmla="*/ 137817 w 2017"/>
              <a:gd name="T5" fmla="*/ 75414 h 97"/>
              <a:gd name="T6" fmla="*/ 304649 w 2017"/>
              <a:gd name="T7" fmla="*/ 75414 h 9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17" h="97">
                <a:moveTo>
                  <a:pt x="0" y="0"/>
                </a:moveTo>
                <a:lnTo>
                  <a:pt x="1008" y="0"/>
                </a:lnTo>
                <a:lnTo>
                  <a:pt x="912" y="96"/>
                </a:lnTo>
                <a:lnTo>
                  <a:pt x="2016" y="96"/>
                </a:lnTo>
              </a:path>
            </a:pathLst>
          </a:custGeom>
          <a:noFill/>
          <a:ln w="25400" cap="rnd" cmpd="sng">
            <a:solidFill>
              <a:srgbClr val="CF0E30"/>
            </a:solidFill>
            <a:prstDash val="solid"/>
            <a:round/>
            <a:headEnd type="none" w="sm" len="sm"/>
            <a:tailEnd type="none" w="sm" len="sm"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3" name="Freeform 37">
            <a:extLst>
              <a:ext uri="{FF2B5EF4-FFF2-40B4-BE49-F238E27FC236}">
                <a16:creationId xmlns:a16="http://schemas.microsoft.com/office/drawing/2014/main" id="{0EEA18D3-799D-4348-B1DB-A097F34F53D3}"/>
              </a:ext>
            </a:extLst>
          </p:cNvPr>
          <p:cNvSpPr>
            <a:spLocks/>
          </p:cNvSpPr>
          <p:nvPr/>
        </p:nvSpPr>
        <p:spPr bwMode="auto">
          <a:xfrm flipH="1">
            <a:off x="7162800" y="609600"/>
            <a:ext cx="838200" cy="609600"/>
          </a:xfrm>
          <a:custGeom>
            <a:avLst/>
            <a:gdLst>
              <a:gd name="T0" fmla="*/ 0 w 2017"/>
              <a:gd name="T1" fmla="*/ 0 h 97"/>
              <a:gd name="T2" fmla="*/ 418892 w 2017"/>
              <a:gd name="T3" fmla="*/ 0 h 97"/>
              <a:gd name="T4" fmla="*/ 378998 w 2017"/>
              <a:gd name="T5" fmla="*/ 603315 h 97"/>
              <a:gd name="T6" fmla="*/ 837784 w 2017"/>
              <a:gd name="T7" fmla="*/ 603315 h 9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17" h="97">
                <a:moveTo>
                  <a:pt x="0" y="0"/>
                </a:moveTo>
                <a:lnTo>
                  <a:pt x="1008" y="0"/>
                </a:lnTo>
                <a:lnTo>
                  <a:pt x="912" y="96"/>
                </a:lnTo>
                <a:lnTo>
                  <a:pt x="2016" y="96"/>
                </a:lnTo>
              </a:path>
            </a:pathLst>
          </a:custGeom>
          <a:noFill/>
          <a:ln w="25400" cap="rnd" cmpd="sng">
            <a:solidFill>
              <a:srgbClr val="CF0E30"/>
            </a:solidFill>
            <a:prstDash val="solid"/>
            <a:round/>
            <a:headEnd type="none" w="sm" len="sm"/>
            <a:tailEnd type="none" w="sm" len="sm"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4" name="Freeform 38">
            <a:extLst>
              <a:ext uri="{FF2B5EF4-FFF2-40B4-BE49-F238E27FC236}">
                <a16:creationId xmlns:a16="http://schemas.microsoft.com/office/drawing/2014/main" id="{52B00C6B-2EE5-400F-AAF6-E3728979B02C}"/>
              </a:ext>
            </a:extLst>
          </p:cNvPr>
          <p:cNvSpPr>
            <a:spLocks/>
          </p:cNvSpPr>
          <p:nvPr/>
        </p:nvSpPr>
        <p:spPr bwMode="auto">
          <a:xfrm>
            <a:off x="7162800" y="1295400"/>
            <a:ext cx="762000" cy="381000"/>
          </a:xfrm>
          <a:custGeom>
            <a:avLst/>
            <a:gdLst>
              <a:gd name="T0" fmla="*/ 0 w 2017"/>
              <a:gd name="T1" fmla="*/ 0 h 97"/>
              <a:gd name="T2" fmla="*/ 380811 w 2017"/>
              <a:gd name="T3" fmla="*/ 0 h 97"/>
              <a:gd name="T4" fmla="*/ 344543 w 2017"/>
              <a:gd name="T5" fmla="*/ 377072 h 97"/>
              <a:gd name="T6" fmla="*/ 761622 w 2017"/>
              <a:gd name="T7" fmla="*/ 377072 h 9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17" h="97">
                <a:moveTo>
                  <a:pt x="0" y="0"/>
                </a:moveTo>
                <a:lnTo>
                  <a:pt x="1008" y="0"/>
                </a:lnTo>
                <a:lnTo>
                  <a:pt x="912" y="96"/>
                </a:lnTo>
                <a:lnTo>
                  <a:pt x="2016" y="96"/>
                </a:lnTo>
              </a:path>
            </a:pathLst>
          </a:custGeom>
          <a:noFill/>
          <a:ln w="25400" cap="rnd" cmpd="sng">
            <a:solidFill>
              <a:srgbClr val="CF0E30"/>
            </a:solidFill>
            <a:prstDash val="solid"/>
            <a:round/>
            <a:headEnd type="none" w="sm" len="sm"/>
            <a:tailEnd type="none" w="sm" len="sm"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5" name="Freeform 39">
            <a:extLst>
              <a:ext uri="{FF2B5EF4-FFF2-40B4-BE49-F238E27FC236}">
                <a16:creationId xmlns:a16="http://schemas.microsoft.com/office/drawing/2014/main" id="{0A51E395-0246-4E86-861A-00F159C3A9A3}"/>
              </a:ext>
            </a:extLst>
          </p:cNvPr>
          <p:cNvSpPr>
            <a:spLocks/>
          </p:cNvSpPr>
          <p:nvPr/>
        </p:nvSpPr>
        <p:spPr bwMode="auto">
          <a:xfrm>
            <a:off x="7010400" y="1371600"/>
            <a:ext cx="990600" cy="1219200"/>
          </a:xfrm>
          <a:custGeom>
            <a:avLst/>
            <a:gdLst>
              <a:gd name="T0" fmla="*/ 0 w 2017"/>
              <a:gd name="T1" fmla="*/ 0 h 97"/>
              <a:gd name="T2" fmla="*/ 495054 w 2017"/>
              <a:gd name="T3" fmla="*/ 0 h 97"/>
              <a:gd name="T4" fmla="*/ 447906 w 2017"/>
              <a:gd name="T5" fmla="*/ 1206631 h 97"/>
              <a:gd name="T6" fmla="*/ 990109 w 2017"/>
              <a:gd name="T7" fmla="*/ 1206631 h 9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17" h="97">
                <a:moveTo>
                  <a:pt x="0" y="0"/>
                </a:moveTo>
                <a:lnTo>
                  <a:pt x="1008" y="0"/>
                </a:lnTo>
                <a:lnTo>
                  <a:pt x="912" y="96"/>
                </a:lnTo>
                <a:lnTo>
                  <a:pt x="2016" y="96"/>
                </a:lnTo>
              </a:path>
            </a:pathLst>
          </a:custGeom>
          <a:noFill/>
          <a:ln w="25400" cap="rnd" cmpd="sng">
            <a:solidFill>
              <a:srgbClr val="CF0E30"/>
            </a:solidFill>
            <a:prstDash val="solid"/>
            <a:round/>
            <a:headEnd type="none" w="sm" len="sm"/>
            <a:tailEnd type="none" w="sm" len="sm"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6" name="Text Box 40">
            <a:extLst>
              <a:ext uri="{FF2B5EF4-FFF2-40B4-BE49-F238E27FC236}">
                <a16:creationId xmlns:a16="http://schemas.microsoft.com/office/drawing/2014/main" id="{C950F563-C67D-460F-8E20-EBB992C0D0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5213350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/>
              <a:t>Wireless </a:t>
            </a:r>
          </a:p>
        </p:txBody>
      </p:sp>
      <p:sp>
        <p:nvSpPr>
          <p:cNvPr id="16417" name="Text Box 41">
            <a:extLst>
              <a:ext uri="{FF2B5EF4-FFF2-40B4-BE49-F238E27FC236}">
                <a16:creationId xmlns:a16="http://schemas.microsoft.com/office/drawing/2014/main" id="{0ACD7C49-9C73-4E26-93EC-6D1602ABA5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003550"/>
            <a:ext cx="18113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/>
              <a:t>Protected</a:t>
            </a:r>
          </a:p>
          <a:p>
            <a:pPr eaLnBrk="1" hangingPunct="1"/>
            <a:r>
              <a:rPr lang="en-US" altLang="en-US"/>
              <a:t>Zone</a:t>
            </a:r>
          </a:p>
        </p:txBody>
      </p:sp>
      <p:sp>
        <p:nvSpPr>
          <p:cNvPr id="16418" name="Freeform 42">
            <a:extLst>
              <a:ext uri="{FF2B5EF4-FFF2-40B4-BE49-F238E27FC236}">
                <a16:creationId xmlns:a16="http://schemas.microsoft.com/office/drawing/2014/main" id="{2DAC9A7A-AF10-470C-B819-872CC3880CDC}"/>
              </a:ext>
            </a:extLst>
          </p:cNvPr>
          <p:cNvSpPr>
            <a:spLocks/>
          </p:cNvSpPr>
          <p:nvPr/>
        </p:nvSpPr>
        <p:spPr bwMode="auto">
          <a:xfrm>
            <a:off x="1981200" y="1371600"/>
            <a:ext cx="76200" cy="228600"/>
          </a:xfrm>
          <a:custGeom>
            <a:avLst/>
            <a:gdLst>
              <a:gd name="T0" fmla="*/ 0 w 2017"/>
              <a:gd name="T1" fmla="*/ 0 h 97"/>
              <a:gd name="T2" fmla="*/ 38081 w 2017"/>
              <a:gd name="T3" fmla="*/ 0 h 97"/>
              <a:gd name="T4" fmla="*/ 34454 w 2017"/>
              <a:gd name="T5" fmla="*/ 226243 h 97"/>
              <a:gd name="T6" fmla="*/ 76162 w 2017"/>
              <a:gd name="T7" fmla="*/ 226243 h 9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17" h="97">
                <a:moveTo>
                  <a:pt x="0" y="0"/>
                </a:moveTo>
                <a:lnTo>
                  <a:pt x="1008" y="0"/>
                </a:lnTo>
                <a:lnTo>
                  <a:pt x="912" y="96"/>
                </a:lnTo>
                <a:lnTo>
                  <a:pt x="2016" y="96"/>
                </a:lnTo>
              </a:path>
            </a:pathLst>
          </a:custGeom>
          <a:noFill/>
          <a:ln w="25400" cap="rnd" cmpd="sng">
            <a:solidFill>
              <a:srgbClr val="CF0E30"/>
            </a:solidFill>
            <a:prstDash val="solid"/>
            <a:round/>
            <a:headEnd type="none" w="sm" len="sm"/>
            <a:tailEnd type="none" w="sm" len="sm"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9" name="Freeform 43">
            <a:extLst>
              <a:ext uri="{FF2B5EF4-FFF2-40B4-BE49-F238E27FC236}">
                <a16:creationId xmlns:a16="http://schemas.microsoft.com/office/drawing/2014/main" id="{B7B66C0F-AA03-41B7-9588-9ECD214C8328}"/>
              </a:ext>
            </a:extLst>
          </p:cNvPr>
          <p:cNvSpPr>
            <a:spLocks/>
          </p:cNvSpPr>
          <p:nvPr/>
        </p:nvSpPr>
        <p:spPr bwMode="auto">
          <a:xfrm>
            <a:off x="1752600" y="1371600"/>
            <a:ext cx="76200" cy="228600"/>
          </a:xfrm>
          <a:custGeom>
            <a:avLst/>
            <a:gdLst>
              <a:gd name="T0" fmla="*/ 0 w 2017"/>
              <a:gd name="T1" fmla="*/ 0 h 97"/>
              <a:gd name="T2" fmla="*/ 38081 w 2017"/>
              <a:gd name="T3" fmla="*/ 0 h 97"/>
              <a:gd name="T4" fmla="*/ 34454 w 2017"/>
              <a:gd name="T5" fmla="*/ 226243 h 97"/>
              <a:gd name="T6" fmla="*/ 76162 w 2017"/>
              <a:gd name="T7" fmla="*/ 226243 h 9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17" h="97">
                <a:moveTo>
                  <a:pt x="0" y="0"/>
                </a:moveTo>
                <a:lnTo>
                  <a:pt x="1008" y="0"/>
                </a:lnTo>
                <a:lnTo>
                  <a:pt x="912" y="96"/>
                </a:lnTo>
                <a:lnTo>
                  <a:pt x="2016" y="96"/>
                </a:lnTo>
              </a:path>
            </a:pathLst>
          </a:custGeom>
          <a:noFill/>
          <a:ln w="25400" cap="rnd" cmpd="sng">
            <a:solidFill>
              <a:srgbClr val="CF0E30"/>
            </a:solidFill>
            <a:prstDash val="solid"/>
            <a:round/>
            <a:headEnd type="none" w="sm" len="sm"/>
            <a:tailEnd type="none" w="sm" len="sm"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>
            <a:extLst>
              <a:ext uri="{FF2B5EF4-FFF2-40B4-BE49-F238E27FC236}">
                <a16:creationId xmlns:a16="http://schemas.microsoft.com/office/drawing/2014/main" id="{FA070E4D-911F-4E64-BEAE-C3107A27D65A}"/>
              </a:ext>
            </a:extLst>
          </p:cNvPr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14400"/>
            <a:ext cx="1181100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5">
            <a:extLst>
              <a:ext uri="{FF2B5EF4-FFF2-40B4-BE49-F238E27FC236}">
                <a16:creationId xmlns:a16="http://schemas.microsoft.com/office/drawing/2014/main" id="{81F0BFA9-351A-4EA5-8388-D4BDC1EC3169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143000"/>
            <a:ext cx="795338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6">
            <a:extLst>
              <a:ext uri="{FF2B5EF4-FFF2-40B4-BE49-F238E27FC236}">
                <a16:creationId xmlns:a16="http://schemas.microsoft.com/office/drawing/2014/main" id="{E4B5CA40-EC6A-4249-875A-13CDCE2E451B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600200"/>
            <a:ext cx="1020763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389" name="Text Box 7">
            <a:extLst>
              <a:ext uri="{FF2B5EF4-FFF2-40B4-BE49-F238E27FC236}">
                <a16:creationId xmlns:a16="http://schemas.microsoft.com/office/drawing/2014/main" id="{E579CCA2-2840-4CEF-B1E7-53B0D07D3A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488950"/>
            <a:ext cx="8540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0" name="Text Box 8">
            <a:extLst>
              <a:ext uri="{FF2B5EF4-FFF2-40B4-BE49-F238E27FC236}">
                <a16:creationId xmlns:a16="http://schemas.microsoft.com/office/drawing/2014/main" id="{647F7995-48AF-47CE-B166-DEFC078BE4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711200"/>
            <a:ext cx="10175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1000"/>
              <a:t>Read-Only Tap</a:t>
            </a:r>
          </a:p>
        </p:txBody>
      </p:sp>
      <p:sp>
        <p:nvSpPr>
          <p:cNvPr id="16391" name="Text Box 9">
            <a:extLst>
              <a:ext uri="{FF2B5EF4-FFF2-40B4-BE49-F238E27FC236}">
                <a16:creationId xmlns:a16="http://schemas.microsoft.com/office/drawing/2014/main" id="{79BAC8E7-7A5A-4BAC-9CBF-03A33B93EA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9849" y="2165350"/>
            <a:ext cx="88582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dirty="0"/>
              <a:t>IDS/IPS</a:t>
            </a:r>
          </a:p>
        </p:txBody>
      </p:sp>
      <p:pic>
        <p:nvPicPr>
          <p:cNvPr id="16392" name="Picture 11" descr="IOSfirewall">
            <a:extLst>
              <a:ext uri="{FF2B5EF4-FFF2-40B4-BE49-F238E27FC236}">
                <a16:creationId xmlns:a16="http://schemas.microsoft.com/office/drawing/2014/main" id="{854C456C-C6F4-47E3-A787-783002807D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838200"/>
            <a:ext cx="8509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3" name="Picture 68" descr="Wireless Router, Added 04/20/2004">
            <a:extLst>
              <a:ext uri="{FF2B5EF4-FFF2-40B4-BE49-F238E27FC236}">
                <a16:creationId xmlns:a16="http://schemas.microsoft.com/office/drawing/2014/main" id="{435ACFD0-8A3A-46F6-AEED-20FB6B9340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914400"/>
            <a:ext cx="1066800" cy="95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4" name="Picture 36">
            <a:extLst>
              <a:ext uri="{FF2B5EF4-FFF2-40B4-BE49-F238E27FC236}">
                <a16:creationId xmlns:a16="http://schemas.microsoft.com/office/drawing/2014/main" id="{793C2B39-DF52-4757-A56C-0C8F11809672}"/>
              </a:ext>
            </a:extLst>
          </p:cNvPr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066800"/>
            <a:ext cx="79375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5" name="Picture 1028">
            <a:extLst>
              <a:ext uri="{FF2B5EF4-FFF2-40B4-BE49-F238E27FC236}">
                <a16:creationId xmlns:a16="http://schemas.microsoft.com/office/drawing/2014/main" id="{10D552D4-46B2-45A2-B585-D1F63C69E1CE}"/>
              </a:ext>
            </a:extLst>
          </p:cNvPr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838200"/>
            <a:ext cx="423863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6" name="Picture 36">
            <a:extLst>
              <a:ext uri="{FF2B5EF4-FFF2-40B4-BE49-F238E27FC236}">
                <a16:creationId xmlns:a16="http://schemas.microsoft.com/office/drawing/2014/main" id="{565AE419-CE2C-49AF-8FD6-FF76D3310A41}"/>
              </a:ext>
            </a:extLst>
          </p:cNvPr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52400"/>
            <a:ext cx="79375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7" name="Picture 36">
            <a:extLst>
              <a:ext uri="{FF2B5EF4-FFF2-40B4-BE49-F238E27FC236}">
                <a16:creationId xmlns:a16="http://schemas.microsoft.com/office/drawing/2014/main" id="{14D8C0D0-AB53-4EA3-9BE2-342F9616B2AB}"/>
              </a:ext>
            </a:extLst>
          </p:cNvPr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1066800"/>
            <a:ext cx="79375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8" name="Picture 41">
            <a:extLst>
              <a:ext uri="{FF2B5EF4-FFF2-40B4-BE49-F238E27FC236}">
                <a16:creationId xmlns:a16="http://schemas.microsoft.com/office/drawing/2014/main" id="{797064A1-818B-400D-A831-77D899CCE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143000"/>
            <a:ext cx="735013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9" name="Picture 22">
            <a:extLst>
              <a:ext uri="{FF2B5EF4-FFF2-40B4-BE49-F238E27FC236}">
                <a16:creationId xmlns:a16="http://schemas.microsoft.com/office/drawing/2014/main" id="{45DFB127-0225-4435-BD47-AA2750A2DE5E}"/>
              </a:ext>
            </a:extLst>
          </p:cNvPr>
          <p:cNvPicPr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962400"/>
            <a:ext cx="914400" cy="74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0" name="Picture 22">
            <a:extLst>
              <a:ext uri="{FF2B5EF4-FFF2-40B4-BE49-F238E27FC236}">
                <a16:creationId xmlns:a16="http://schemas.microsoft.com/office/drawing/2014/main" id="{A3A23253-FB36-4817-9918-33F1175F7DD3}"/>
              </a:ext>
            </a:extLst>
          </p:cNvPr>
          <p:cNvPicPr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886200"/>
            <a:ext cx="914400" cy="74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1" name="Picture 52" descr="HDTV">
            <a:extLst>
              <a:ext uri="{FF2B5EF4-FFF2-40B4-BE49-F238E27FC236}">
                <a16:creationId xmlns:a16="http://schemas.microsoft.com/office/drawing/2014/main" id="{E6FB2D2B-4664-4B25-AD18-ADDB6D2DF6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810000"/>
            <a:ext cx="1203325" cy="95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2" name="Picture 27">
            <a:extLst>
              <a:ext uri="{FF2B5EF4-FFF2-40B4-BE49-F238E27FC236}">
                <a16:creationId xmlns:a16="http://schemas.microsoft.com/office/drawing/2014/main" id="{0C620128-A5A6-497D-AE93-796B7B31508E}"/>
              </a:ext>
            </a:extLst>
          </p:cNvPr>
          <p:cNvPicPr>
            <a:picLocks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810000"/>
            <a:ext cx="80010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3" name="Picture 36">
            <a:extLst>
              <a:ext uri="{FF2B5EF4-FFF2-40B4-BE49-F238E27FC236}">
                <a16:creationId xmlns:a16="http://schemas.microsoft.com/office/drawing/2014/main" id="{F67A628C-B688-4AD9-9354-44A35678723E}"/>
              </a:ext>
            </a:extLst>
          </p:cNvPr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1981200"/>
            <a:ext cx="79375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4" name="Picture 28">
            <a:extLst>
              <a:ext uri="{FF2B5EF4-FFF2-40B4-BE49-F238E27FC236}">
                <a16:creationId xmlns:a16="http://schemas.microsoft.com/office/drawing/2014/main" id="{E5926AA4-A5E4-4DA4-8A93-0D1BBB6871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886200"/>
            <a:ext cx="304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405" name="Picture 29">
            <a:extLst>
              <a:ext uri="{FF2B5EF4-FFF2-40B4-BE49-F238E27FC236}">
                <a16:creationId xmlns:a16="http://schemas.microsoft.com/office/drawing/2014/main" id="{6177D8D0-AEBD-4E31-B44F-1C3648952E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657600"/>
            <a:ext cx="676275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406" name="Text Box 30">
            <a:extLst>
              <a:ext uri="{FF2B5EF4-FFF2-40B4-BE49-F238E27FC236}">
                <a16:creationId xmlns:a16="http://schemas.microsoft.com/office/drawing/2014/main" id="{7BB6D067-C279-4F22-BC74-CE254C463B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2057400"/>
            <a:ext cx="2362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800"/>
              <a:t>     DMZ</a:t>
            </a:r>
          </a:p>
        </p:txBody>
      </p:sp>
      <p:sp>
        <p:nvSpPr>
          <p:cNvPr id="16407" name="Freeform 31">
            <a:extLst>
              <a:ext uri="{FF2B5EF4-FFF2-40B4-BE49-F238E27FC236}">
                <a16:creationId xmlns:a16="http://schemas.microsoft.com/office/drawing/2014/main" id="{7272521F-0316-459E-8E4F-9901487430D3}"/>
              </a:ext>
            </a:extLst>
          </p:cNvPr>
          <p:cNvSpPr>
            <a:spLocks/>
          </p:cNvSpPr>
          <p:nvPr/>
        </p:nvSpPr>
        <p:spPr bwMode="auto">
          <a:xfrm flipV="1">
            <a:off x="1143000" y="1219200"/>
            <a:ext cx="304800" cy="76200"/>
          </a:xfrm>
          <a:custGeom>
            <a:avLst/>
            <a:gdLst>
              <a:gd name="T0" fmla="*/ 0 w 2017"/>
              <a:gd name="T1" fmla="*/ 0 h 97"/>
              <a:gd name="T2" fmla="*/ 152324 w 2017"/>
              <a:gd name="T3" fmla="*/ 0 h 97"/>
              <a:gd name="T4" fmla="*/ 137817 w 2017"/>
              <a:gd name="T5" fmla="*/ 75414 h 97"/>
              <a:gd name="T6" fmla="*/ 304649 w 2017"/>
              <a:gd name="T7" fmla="*/ 75414 h 9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17" h="97">
                <a:moveTo>
                  <a:pt x="0" y="0"/>
                </a:moveTo>
                <a:lnTo>
                  <a:pt x="1008" y="0"/>
                </a:lnTo>
                <a:lnTo>
                  <a:pt x="912" y="96"/>
                </a:lnTo>
                <a:lnTo>
                  <a:pt x="2016" y="96"/>
                </a:lnTo>
              </a:path>
            </a:pathLst>
          </a:custGeom>
          <a:noFill/>
          <a:ln w="25400" cap="rnd" cmpd="sng">
            <a:solidFill>
              <a:srgbClr val="CF0E30"/>
            </a:solidFill>
            <a:prstDash val="solid"/>
            <a:round/>
            <a:headEnd type="none" w="sm" len="sm"/>
            <a:tailEnd type="none" w="sm" len="sm"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8" name="Freeform 32">
            <a:extLst>
              <a:ext uri="{FF2B5EF4-FFF2-40B4-BE49-F238E27FC236}">
                <a16:creationId xmlns:a16="http://schemas.microsoft.com/office/drawing/2014/main" id="{F03687F1-D80A-4BFF-AA65-5AABCBB6C605}"/>
              </a:ext>
            </a:extLst>
          </p:cNvPr>
          <p:cNvSpPr>
            <a:spLocks/>
          </p:cNvSpPr>
          <p:nvPr/>
        </p:nvSpPr>
        <p:spPr bwMode="auto">
          <a:xfrm>
            <a:off x="2209800" y="1219200"/>
            <a:ext cx="304800" cy="304800"/>
          </a:xfrm>
          <a:custGeom>
            <a:avLst/>
            <a:gdLst>
              <a:gd name="T0" fmla="*/ 0 w 2017"/>
              <a:gd name="T1" fmla="*/ 0 h 97"/>
              <a:gd name="T2" fmla="*/ 152324 w 2017"/>
              <a:gd name="T3" fmla="*/ 0 h 97"/>
              <a:gd name="T4" fmla="*/ 137817 w 2017"/>
              <a:gd name="T5" fmla="*/ 301658 h 97"/>
              <a:gd name="T6" fmla="*/ 304649 w 2017"/>
              <a:gd name="T7" fmla="*/ 301658 h 9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17" h="97">
                <a:moveTo>
                  <a:pt x="0" y="0"/>
                </a:moveTo>
                <a:lnTo>
                  <a:pt x="1008" y="0"/>
                </a:lnTo>
                <a:lnTo>
                  <a:pt x="912" y="96"/>
                </a:lnTo>
                <a:lnTo>
                  <a:pt x="2016" y="96"/>
                </a:lnTo>
              </a:path>
            </a:pathLst>
          </a:custGeom>
          <a:noFill/>
          <a:ln w="25400" cap="rnd" cmpd="sng">
            <a:solidFill>
              <a:srgbClr val="CF0E30"/>
            </a:solidFill>
            <a:prstDash val="solid"/>
            <a:round/>
            <a:headEnd type="none" w="sm" len="sm"/>
            <a:tailEnd type="none" w="sm" len="sm"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9" name="Freeform 33">
            <a:extLst>
              <a:ext uri="{FF2B5EF4-FFF2-40B4-BE49-F238E27FC236}">
                <a16:creationId xmlns:a16="http://schemas.microsoft.com/office/drawing/2014/main" id="{E434D432-E929-4DF4-9183-B2C699B0BDD6}"/>
              </a:ext>
            </a:extLst>
          </p:cNvPr>
          <p:cNvSpPr>
            <a:spLocks/>
          </p:cNvSpPr>
          <p:nvPr/>
        </p:nvSpPr>
        <p:spPr bwMode="auto">
          <a:xfrm>
            <a:off x="3352800" y="990600"/>
            <a:ext cx="228600" cy="609600"/>
          </a:xfrm>
          <a:custGeom>
            <a:avLst/>
            <a:gdLst>
              <a:gd name="T0" fmla="*/ 0 w 2017"/>
              <a:gd name="T1" fmla="*/ 0 h 97"/>
              <a:gd name="T2" fmla="*/ 114243 w 2017"/>
              <a:gd name="T3" fmla="*/ 0 h 97"/>
              <a:gd name="T4" fmla="*/ 103363 w 2017"/>
              <a:gd name="T5" fmla="*/ 603315 h 97"/>
              <a:gd name="T6" fmla="*/ 228487 w 2017"/>
              <a:gd name="T7" fmla="*/ 603315 h 9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17" h="97">
                <a:moveTo>
                  <a:pt x="0" y="0"/>
                </a:moveTo>
                <a:lnTo>
                  <a:pt x="1008" y="0"/>
                </a:lnTo>
                <a:lnTo>
                  <a:pt x="912" y="96"/>
                </a:lnTo>
                <a:lnTo>
                  <a:pt x="2016" y="96"/>
                </a:lnTo>
              </a:path>
            </a:pathLst>
          </a:custGeom>
          <a:noFill/>
          <a:ln w="25400" cap="rnd" cmpd="sng">
            <a:solidFill>
              <a:srgbClr val="CF0E30"/>
            </a:solidFill>
            <a:prstDash val="solid"/>
            <a:round/>
            <a:headEnd type="none" w="sm" len="sm"/>
            <a:tailEnd type="none" w="sm" len="sm"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0" name="Freeform 34">
            <a:extLst>
              <a:ext uri="{FF2B5EF4-FFF2-40B4-BE49-F238E27FC236}">
                <a16:creationId xmlns:a16="http://schemas.microsoft.com/office/drawing/2014/main" id="{A037083C-E9BC-450E-BAAB-7859B3CD587E}"/>
              </a:ext>
            </a:extLst>
          </p:cNvPr>
          <p:cNvSpPr>
            <a:spLocks/>
          </p:cNvSpPr>
          <p:nvPr/>
        </p:nvSpPr>
        <p:spPr bwMode="auto">
          <a:xfrm flipV="1">
            <a:off x="4572000" y="1524000"/>
            <a:ext cx="381000" cy="76200"/>
          </a:xfrm>
          <a:custGeom>
            <a:avLst/>
            <a:gdLst>
              <a:gd name="T0" fmla="*/ 0 w 2017"/>
              <a:gd name="T1" fmla="*/ 0 h 97"/>
              <a:gd name="T2" fmla="*/ 190406 w 2017"/>
              <a:gd name="T3" fmla="*/ 0 h 97"/>
              <a:gd name="T4" fmla="*/ 172272 w 2017"/>
              <a:gd name="T5" fmla="*/ 75414 h 97"/>
              <a:gd name="T6" fmla="*/ 380811 w 2017"/>
              <a:gd name="T7" fmla="*/ 75414 h 9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17" h="97">
                <a:moveTo>
                  <a:pt x="0" y="0"/>
                </a:moveTo>
                <a:lnTo>
                  <a:pt x="1008" y="0"/>
                </a:lnTo>
                <a:lnTo>
                  <a:pt x="912" y="96"/>
                </a:lnTo>
                <a:lnTo>
                  <a:pt x="2016" y="96"/>
                </a:lnTo>
              </a:path>
            </a:pathLst>
          </a:custGeom>
          <a:noFill/>
          <a:ln w="25400" cap="rnd" cmpd="sng">
            <a:solidFill>
              <a:srgbClr val="CF0E30"/>
            </a:solidFill>
            <a:prstDash val="solid"/>
            <a:round/>
            <a:headEnd type="none" w="sm" len="sm"/>
            <a:tailEnd type="none" w="sm" len="sm"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1" name="Freeform 35">
            <a:extLst>
              <a:ext uri="{FF2B5EF4-FFF2-40B4-BE49-F238E27FC236}">
                <a16:creationId xmlns:a16="http://schemas.microsoft.com/office/drawing/2014/main" id="{861E73C6-5337-4484-AC69-F83CA16DC55A}"/>
              </a:ext>
            </a:extLst>
          </p:cNvPr>
          <p:cNvSpPr>
            <a:spLocks/>
          </p:cNvSpPr>
          <p:nvPr/>
        </p:nvSpPr>
        <p:spPr bwMode="auto">
          <a:xfrm flipV="1">
            <a:off x="5562600" y="1219200"/>
            <a:ext cx="304800" cy="381000"/>
          </a:xfrm>
          <a:custGeom>
            <a:avLst/>
            <a:gdLst>
              <a:gd name="T0" fmla="*/ 0 w 2017"/>
              <a:gd name="T1" fmla="*/ 0 h 97"/>
              <a:gd name="T2" fmla="*/ 152324 w 2017"/>
              <a:gd name="T3" fmla="*/ 0 h 97"/>
              <a:gd name="T4" fmla="*/ 137817 w 2017"/>
              <a:gd name="T5" fmla="*/ 377072 h 97"/>
              <a:gd name="T6" fmla="*/ 304649 w 2017"/>
              <a:gd name="T7" fmla="*/ 377072 h 9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17" h="97">
                <a:moveTo>
                  <a:pt x="0" y="0"/>
                </a:moveTo>
                <a:lnTo>
                  <a:pt x="1008" y="0"/>
                </a:lnTo>
                <a:lnTo>
                  <a:pt x="912" y="96"/>
                </a:lnTo>
                <a:lnTo>
                  <a:pt x="2016" y="96"/>
                </a:lnTo>
              </a:path>
            </a:pathLst>
          </a:custGeom>
          <a:noFill/>
          <a:ln w="25400" cap="rnd" cmpd="sng">
            <a:solidFill>
              <a:srgbClr val="CF0E30"/>
            </a:solidFill>
            <a:prstDash val="solid"/>
            <a:round/>
            <a:headEnd type="none" w="sm" len="sm"/>
            <a:tailEnd type="none" w="sm" len="sm"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2" name="Freeform 36">
            <a:extLst>
              <a:ext uri="{FF2B5EF4-FFF2-40B4-BE49-F238E27FC236}">
                <a16:creationId xmlns:a16="http://schemas.microsoft.com/office/drawing/2014/main" id="{D250CDA6-585A-4B05-9D2F-A36D7AADB937}"/>
              </a:ext>
            </a:extLst>
          </p:cNvPr>
          <p:cNvSpPr>
            <a:spLocks/>
          </p:cNvSpPr>
          <p:nvPr/>
        </p:nvSpPr>
        <p:spPr bwMode="auto">
          <a:xfrm flipV="1">
            <a:off x="6172200" y="1371600"/>
            <a:ext cx="304800" cy="76200"/>
          </a:xfrm>
          <a:custGeom>
            <a:avLst/>
            <a:gdLst>
              <a:gd name="T0" fmla="*/ 0 w 2017"/>
              <a:gd name="T1" fmla="*/ 0 h 97"/>
              <a:gd name="T2" fmla="*/ 152324 w 2017"/>
              <a:gd name="T3" fmla="*/ 0 h 97"/>
              <a:gd name="T4" fmla="*/ 137817 w 2017"/>
              <a:gd name="T5" fmla="*/ 75414 h 97"/>
              <a:gd name="T6" fmla="*/ 304649 w 2017"/>
              <a:gd name="T7" fmla="*/ 75414 h 9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17" h="97">
                <a:moveTo>
                  <a:pt x="0" y="0"/>
                </a:moveTo>
                <a:lnTo>
                  <a:pt x="1008" y="0"/>
                </a:lnTo>
                <a:lnTo>
                  <a:pt x="912" y="96"/>
                </a:lnTo>
                <a:lnTo>
                  <a:pt x="2016" y="96"/>
                </a:lnTo>
              </a:path>
            </a:pathLst>
          </a:custGeom>
          <a:noFill/>
          <a:ln w="25400" cap="rnd" cmpd="sng">
            <a:solidFill>
              <a:srgbClr val="CF0E30"/>
            </a:solidFill>
            <a:prstDash val="solid"/>
            <a:round/>
            <a:headEnd type="none" w="sm" len="sm"/>
            <a:tailEnd type="none" w="sm" len="sm"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3" name="Freeform 37">
            <a:extLst>
              <a:ext uri="{FF2B5EF4-FFF2-40B4-BE49-F238E27FC236}">
                <a16:creationId xmlns:a16="http://schemas.microsoft.com/office/drawing/2014/main" id="{0EEA18D3-799D-4348-B1DB-A097F34F53D3}"/>
              </a:ext>
            </a:extLst>
          </p:cNvPr>
          <p:cNvSpPr>
            <a:spLocks/>
          </p:cNvSpPr>
          <p:nvPr/>
        </p:nvSpPr>
        <p:spPr bwMode="auto">
          <a:xfrm flipH="1">
            <a:off x="7162800" y="609600"/>
            <a:ext cx="838200" cy="609600"/>
          </a:xfrm>
          <a:custGeom>
            <a:avLst/>
            <a:gdLst>
              <a:gd name="T0" fmla="*/ 0 w 2017"/>
              <a:gd name="T1" fmla="*/ 0 h 97"/>
              <a:gd name="T2" fmla="*/ 418892 w 2017"/>
              <a:gd name="T3" fmla="*/ 0 h 97"/>
              <a:gd name="T4" fmla="*/ 378998 w 2017"/>
              <a:gd name="T5" fmla="*/ 603315 h 97"/>
              <a:gd name="T6" fmla="*/ 837784 w 2017"/>
              <a:gd name="T7" fmla="*/ 603315 h 9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17" h="97">
                <a:moveTo>
                  <a:pt x="0" y="0"/>
                </a:moveTo>
                <a:lnTo>
                  <a:pt x="1008" y="0"/>
                </a:lnTo>
                <a:lnTo>
                  <a:pt x="912" y="96"/>
                </a:lnTo>
                <a:lnTo>
                  <a:pt x="2016" y="96"/>
                </a:lnTo>
              </a:path>
            </a:pathLst>
          </a:custGeom>
          <a:noFill/>
          <a:ln w="25400" cap="rnd" cmpd="sng">
            <a:solidFill>
              <a:srgbClr val="CF0E30"/>
            </a:solidFill>
            <a:prstDash val="solid"/>
            <a:round/>
            <a:headEnd type="none" w="sm" len="sm"/>
            <a:tailEnd type="none" w="sm" len="sm"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4" name="Freeform 38">
            <a:extLst>
              <a:ext uri="{FF2B5EF4-FFF2-40B4-BE49-F238E27FC236}">
                <a16:creationId xmlns:a16="http://schemas.microsoft.com/office/drawing/2014/main" id="{52B00C6B-2EE5-400F-AAF6-E3728979B02C}"/>
              </a:ext>
            </a:extLst>
          </p:cNvPr>
          <p:cNvSpPr>
            <a:spLocks/>
          </p:cNvSpPr>
          <p:nvPr/>
        </p:nvSpPr>
        <p:spPr bwMode="auto">
          <a:xfrm>
            <a:off x="7162800" y="1295400"/>
            <a:ext cx="762000" cy="381000"/>
          </a:xfrm>
          <a:custGeom>
            <a:avLst/>
            <a:gdLst>
              <a:gd name="T0" fmla="*/ 0 w 2017"/>
              <a:gd name="T1" fmla="*/ 0 h 97"/>
              <a:gd name="T2" fmla="*/ 380811 w 2017"/>
              <a:gd name="T3" fmla="*/ 0 h 97"/>
              <a:gd name="T4" fmla="*/ 344543 w 2017"/>
              <a:gd name="T5" fmla="*/ 377072 h 97"/>
              <a:gd name="T6" fmla="*/ 761622 w 2017"/>
              <a:gd name="T7" fmla="*/ 377072 h 9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17" h="97">
                <a:moveTo>
                  <a:pt x="0" y="0"/>
                </a:moveTo>
                <a:lnTo>
                  <a:pt x="1008" y="0"/>
                </a:lnTo>
                <a:lnTo>
                  <a:pt x="912" y="96"/>
                </a:lnTo>
                <a:lnTo>
                  <a:pt x="2016" y="96"/>
                </a:lnTo>
              </a:path>
            </a:pathLst>
          </a:custGeom>
          <a:noFill/>
          <a:ln w="25400" cap="rnd" cmpd="sng">
            <a:solidFill>
              <a:srgbClr val="CF0E30"/>
            </a:solidFill>
            <a:prstDash val="solid"/>
            <a:round/>
            <a:headEnd type="none" w="sm" len="sm"/>
            <a:tailEnd type="none" w="sm" len="sm"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5" name="Freeform 39">
            <a:extLst>
              <a:ext uri="{FF2B5EF4-FFF2-40B4-BE49-F238E27FC236}">
                <a16:creationId xmlns:a16="http://schemas.microsoft.com/office/drawing/2014/main" id="{0A51E395-0246-4E86-861A-00F159C3A9A3}"/>
              </a:ext>
            </a:extLst>
          </p:cNvPr>
          <p:cNvSpPr>
            <a:spLocks/>
          </p:cNvSpPr>
          <p:nvPr/>
        </p:nvSpPr>
        <p:spPr bwMode="auto">
          <a:xfrm>
            <a:off x="7010400" y="1371600"/>
            <a:ext cx="990600" cy="1219200"/>
          </a:xfrm>
          <a:custGeom>
            <a:avLst/>
            <a:gdLst>
              <a:gd name="T0" fmla="*/ 0 w 2017"/>
              <a:gd name="T1" fmla="*/ 0 h 97"/>
              <a:gd name="T2" fmla="*/ 495054 w 2017"/>
              <a:gd name="T3" fmla="*/ 0 h 97"/>
              <a:gd name="T4" fmla="*/ 447906 w 2017"/>
              <a:gd name="T5" fmla="*/ 1206631 h 97"/>
              <a:gd name="T6" fmla="*/ 990109 w 2017"/>
              <a:gd name="T7" fmla="*/ 1206631 h 9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17" h="97">
                <a:moveTo>
                  <a:pt x="0" y="0"/>
                </a:moveTo>
                <a:lnTo>
                  <a:pt x="1008" y="0"/>
                </a:lnTo>
                <a:lnTo>
                  <a:pt x="912" y="96"/>
                </a:lnTo>
                <a:lnTo>
                  <a:pt x="2016" y="96"/>
                </a:lnTo>
              </a:path>
            </a:pathLst>
          </a:custGeom>
          <a:noFill/>
          <a:ln w="25400" cap="rnd" cmpd="sng">
            <a:solidFill>
              <a:srgbClr val="CF0E30"/>
            </a:solidFill>
            <a:prstDash val="solid"/>
            <a:round/>
            <a:headEnd type="none" w="sm" len="sm"/>
            <a:tailEnd type="none" w="sm" len="sm"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6" name="Text Box 40">
            <a:extLst>
              <a:ext uri="{FF2B5EF4-FFF2-40B4-BE49-F238E27FC236}">
                <a16:creationId xmlns:a16="http://schemas.microsoft.com/office/drawing/2014/main" id="{C950F563-C67D-460F-8E20-EBB992C0D0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5213350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/>
              <a:t>Wireless </a:t>
            </a:r>
          </a:p>
        </p:txBody>
      </p:sp>
      <p:sp>
        <p:nvSpPr>
          <p:cNvPr id="16417" name="Text Box 41">
            <a:extLst>
              <a:ext uri="{FF2B5EF4-FFF2-40B4-BE49-F238E27FC236}">
                <a16:creationId xmlns:a16="http://schemas.microsoft.com/office/drawing/2014/main" id="{0ACD7C49-9C73-4E26-93EC-6D1602ABA5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003550"/>
            <a:ext cx="18113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/>
              <a:t>Protected</a:t>
            </a:r>
          </a:p>
          <a:p>
            <a:pPr eaLnBrk="1" hangingPunct="1"/>
            <a:r>
              <a:rPr lang="en-US" altLang="en-US"/>
              <a:t>Zone</a:t>
            </a:r>
          </a:p>
        </p:txBody>
      </p:sp>
      <p:sp>
        <p:nvSpPr>
          <p:cNvPr id="16418" name="Freeform 42">
            <a:extLst>
              <a:ext uri="{FF2B5EF4-FFF2-40B4-BE49-F238E27FC236}">
                <a16:creationId xmlns:a16="http://schemas.microsoft.com/office/drawing/2014/main" id="{2DAC9A7A-AF10-470C-B819-872CC3880CDC}"/>
              </a:ext>
            </a:extLst>
          </p:cNvPr>
          <p:cNvSpPr>
            <a:spLocks/>
          </p:cNvSpPr>
          <p:nvPr/>
        </p:nvSpPr>
        <p:spPr bwMode="auto">
          <a:xfrm>
            <a:off x="1981200" y="1371600"/>
            <a:ext cx="76200" cy="228600"/>
          </a:xfrm>
          <a:custGeom>
            <a:avLst/>
            <a:gdLst>
              <a:gd name="T0" fmla="*/ 0 w 2017"/>
              <a:gd name="T1" fmla="*/ 0 h 97"/>
              <a:gd name="T2" fmla="*/ 38081 w 2017"/>
              <a:gd name="T3" fmla="*/ 0 h 97"/>
              <a:gd name="T4" fmla="*/ 34454 w 2017"/>
              <a:gd name="T5" fmla="*/ 226243 h 97"/>
              <a:gd name="T6" fmla="*/ 76162 w 2017"/>
              <a:gd name="T7" fmla="*/ 226243 h 9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17" h="97">
                <a:moveTo>
                  <a:pt x="0" y="0"/>
                </a:moveTo>
                <a:lnTo>
                  <a:pt x="1008" y="0"/>
                </a:lnTo>
                <a:lnTo>
                  <a:pt x="912" y="96"/>
                </a:lnTo>
                <a:lnTo>
                  <a:pt x="2016" y="96"/>
                </a:lnTo>
              </a:path>
            </a:pathLst>
          </a:custGeom>
          <a:noFill/>
          <a:ln w="25400" cap="rnd" cmpd="sng">
            <a:solidFill>
              <a:srgbClr val="CF0E30"/>
            </a:solidFill>
            <a:prstDash val="solid"/>
            <a:round/>
            <a:headEnd type="none" w="sm" len="sm"/>
            <a:tailEnd type="none" w="sm" len="sm"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9" name="Freeform 43">
            <a:extLst>
              <a:ext uri="{FF2B5EF4-FFF2-40B4-BE49-F238E27FC236}">
                <a16:creationId xmlns:a16="http://schemas.microsoft.com/office/drawing/2014/main" id="{B7B66C0F-AA03-41B7-9588-9ECD214C8328}"/>
              </a:ext>
            </a:extLst>
          </p:cNvPr>
          <p:cNvSpPr>
            <a:spLocks/>
          </p:cNvSpPr>
          <p:nvPr/>
        </p:nvSpPr>
        <p:spPr bwMode="auto">
          <a:xfrm>
            <a:off x="1752600" y="1371600"/>
            <a:ext cx="76200" cy="228600"/>
          </a:xfrm>
          <a:custGeom>
            <a:avLst/>
            <a:gdLst>
              <a:gd name="T0" fmla="*/ 0 w 2017"/>
              <a:gd name="T1" fmla="*/ 0 h 97"/>
              <a:gd name="T2" fmla="*/ 38081 w 2017"/>
              <a:gd name="T3" fmla="*/ 0 h 97"/>
              <a:gd name="T4" fmla="*/ 34454 w 2017"/>
              <a:gd name="T5" fmla="*/ 226243 h 97"/>
              <a:gd name="T6" fmla="*/ 76162 w 2017"/>
              <a:gd name="T7" fmla="*/ 226243 h 9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17" h="97">
                <a:moveTo>
                  <a:pt x="0" y="0"/>
                </a:moveTo>
                <a:lnTo>
                  <a:pt x="1008" y="0"/>
                </a:lnTo>
                <a:lnTo>
                  <a:pt x="912" y="96"/>
                </a:lnTo>
                <a:lnTo>
                  <a:pt x="2016" y="96"/>
                </a:lnTo>
              </a:path>
            </a:pathLst>
          </a:custGeom>
          <a:noFill/>
          <a:ln w="25400" cap="rnd" cmpd="sng">
            <a:solidFill>
              <a:srgbClr val="CF0E30"/>
            </a:solidFill>
            <a:prstDash val="solid"/>
            <a:round/>
            <a:headEnd type="none" w="sm" len="sm"/>
            <a:tailEnd type="none" w="sm" len="sm"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B4F169-2957-4EDA-AEC4-583492D6EAA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20644" y="4149407"/>
            <a:ext cx="2105025" cy="181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1500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cryptography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1-2-3-4</a:t>
            </a:r>
          </a:p>
          <a:p>
            <a:r>
              <a:rPr lang="en-US" dirty="0"/>
              <a:t>Steganography</a:t>
            </a:r>
          </a:p>
          <a:p>
            <a:r>
              <a:rPr lang="en-US" dirty="0"/>
              <a:t>Hash</a:t>
            </a:r>
          </a:p>
          <a:p>
            <a:r>
              <a:rPr lang="en-US" dirty="0"/>
              <a:t>Symmetric</a:t>
            </a:r>
          </a:p>
          <a:p>
            <a:r>
              <a:rPr lang="en-US" dirty="0"/>
              <a:t>Asymmetric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80596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cryptography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1-2-3-4</a:t>
            </a:r>
          </a:p>
          <a:p>
            <a:r>
              <a:rPr lang="en-US" dirty="0"/>
              <a:t>Algorithm</a:t>
            </a:r>
          </a:p>
          <a:p>
            <a:r>
              <a:rPr lang="en-US" dirty="0"/>
              <a:t>Key</a:t>
            </a:r>
          </a:p>
          <a:p>
            <a:r>
              <a:rPr lang="en-US" dirty="0"/>
              <a:t>Plain text</a:t>
            </a:r>
          </a:p>
          <a:p>
            <a:r>
              <a:rPr lang="en-US" dirty="0"/>
              <a:t>Cypher text</a:t>
            </a:r>
          </a:p>
        </p:txBody>
      </p:sp>
    </p:spTree>
    <p:extLst>
      <p:ext uri="{BB962C8B-B14F-4D97-AF65-F5344CB8AC3E}">
        <p14:creationId xmlns:p14="http://schemas.microsoft.com/office/powerpoint/2010/main" val="9777172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Steganography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526377"/>
            <a:ext cx="8183880" cy="4807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1928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One way</a:t>
            </a:r>
          </a:p>
          <a:p>
            <a:r>
              <a:rPr lang="en-US" dirty="0"/>
              <a:t>Fixed length output</a:t>
            </a:r>
          </a:p>
          <a:p>
            <a:r>
              <a:rPr lang="en-US" dirty="0"/>
              <a:t>Any length input</a:t>
            </a:r>
          </a:p>
          <a:p>
            <a:r>
              <a:rPr lang="en-US" dirty="0"/>
              <a:t>Message digests</a:t>
            </a:r>
          </a:p>
          <a:p>
            <a:r>
              <a:rPr lang="en-US" dirty="0"/>
              <a:t>E.g. MD2,MD4,MD5,SHA-1,SHA-2</a:t>
            </a:r>
          </a:p>
          <a:p>
            <a:r>
              <a:rPr lang="en-US" dirty="0"/>
              <a:t>Used for integrity, digital signing &amp; passphrases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392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symmetric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Plain text, algorithm, key, cypher text</a:t>
            </a:r>
          </a:p>
          <a:p>
            <a:r>
              <a:rPr lang="en-US" dirty="0"/>
              <a:t>Algorithm usually public</a:t>
            </a:r>
          </a:p>
          <a:p>
            <a:r>
              <a:rPr lang="en-US" dirty="0"/>
              <a:t>Key space is important</a:t>
            </a:r>
          </a:p>
          <a:p>
            <a:r>
              <a:rPr lang="en-US" dirty="0"/>
              <a:t>Reversible with the one key</a:t>
            </a:r>
          </a:p>
          <a:p>
            <a:r>
              <a:rPr lang="en-US" dirty="0"/>
              <a:t>Does not scale</a:t>
            </a:r>
          </a:p>
          <a:p>
            <a:r>
              <a:rPr lang="en-US" dirty="0"/>
              <a:t>E.g. RC4,SEAL  DES,3DES,RC5,Rijndael</a:t>
            </a:r>
          </a:p>
          <a:p>
            <a:r>
              <a:rPr lang="en-US" dirty="0"/>
              <a:t>One-time pad</a:t>
            </a:r>
          </a:p>
          <a:p>
            <a:r>
              <a:rPr lang="en-US" dirty="0"/>
              <a:t>Cryptanalysis </a:t>
            </a:r>
          </a:p>
          <a:p>
            <a:r>
              <a:rPr lang="en-US" dirty="0"/>
              <a:t>Control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6886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Confidentiality</a:t>
            </a:r>
          </a:p>
          <a:p>
            <a:r>
              <a:rPr lang="en-US" dirty="0"/>
              <a:t>Integrity</a:t>
            </a:r>
          </a:p>
          <a:p>
            <a:r>
              <a:rPr lang="en-US" dirty="0"/>
              <a:t>Authentication</a:t>
            </a:r>
          </a:p>
          <a:p>
            <a:r>
              <a:rPr lang="en-US" dirty="0"/>
              <a:t>Non-Repudiation</a:t>
            </a:r>
          </a:p>
        </p:txBody>
      </p:sp>
    </p:spTree>
    <p:extLst>
      <p:ext uri="{BB962C8B-B14F-4D97-AF65-F5344CB8AC3E}">
        <p14:creationId xmlns:p14="http://schemas.microsoft.com/office/powerpoint/2010/main" val="38636752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Asymmetric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Public &amp; private key</a:t>
            </a:r>
          </a:p>
          <a:p>
            <a:r>
              <a:rPr lang="en-US" dirty="0"/>
              <a:t>Intractable problem</a:t>
            </a:r>
          </a:p>
          <a:p>
            <a:r>
              <a:rPr lang="en-US" dirty="0"/>
              <a:t>Symmetric key exchange in presence of advisory</a:t>
            </a:r>
          </a:p>
          <a:p>
            <a:r>
              <a:rPr lang="en-US" dirty="0"/>
              <a:t>Thousands of times slower</a:t>
            </a:r>
          </a:p>
          <a:p>
            <a:r>
              <a:rPr lang="en-US" dirty="0"/>
              <a:t>E.g. RSA, El Gamal, ECC</a:t>
            </a:r>
          </a:p>
          <a:p>
            <a:r>
              <a:rPr lang="en-US" dirty="0"/>
              <a:t>Public key distributed and verified via Digital Certificate</a:t>
            </a:r>
          </a:p>
          <a:p>
            <a:r>
              <a:rPr lang="en-US" dirty="0"/>
              <a:t>Signing via digital signature</a:t>
            </a:r>
          </a:p>
        </p:txBody>
      </p:sp>
    </p:spTree>
    <p:extLst>
      <p:ext uri="{BB962C8B-B14F-4D97-AF65-F5344CB8AC3E}">
        <p14:creationId xmlns:p14="http://schemas.microsoft.com/office/powerpoint/2010/main" val="26444710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Uses of cryptography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Code signing</a:t>
            </a:r>
          </a:p>
          <a:p>
            <a:r>
              <a:rPr lang="en-US" dirty="0"/>
              <a:t>VPN</a:t>
            </a:r>
          </a:p>
          <a:p>
            <a:r>
              <a:rPr lang="en-US" dirty="0"/>
              <a:t>Confidentiality</a:t>
            </a:r>
          </a:p>
          <a:p>
            <a:r>
              <a:rPr lang="en-US" dirty="0"/>
              <a:t>Integrity</a:t>
            </a:r>
          </a:p>
          <a:p>
            <a:r>
              <a:rPr lang="en-US" dirty="0"/>
              <a:t>Authentication</a:t>
            </a:r>
          </a:p>
          <a:p>
            <a:r>
              <a:rPr lang="en-US" dirty="0"/>
              <a:t>Non-Repudiation</a:t>
            </a:r>
          </a:p>
          <a:p>
            <a:r>
              <a:rPr lang="en-US" dirty="0"/>
              <a:t>Disk and file encryption</a:t>
            </a:r>
          </a:p>
          <a:p>
            <a:r>
              <a:rPr lang="en-US" dirty="0"/>
              <a:t>IPSec</a:t>
            </a:r>
          </a:p>
          <a:p>
            <a:r>
              <a:rPr lang="en-US" dirty="0"/>
              <a:t>PKI</a:t>
            </a:r>
          </a:p>
          <a:p>
            <a:r>
              <a:rPr lang="en-US" dirty="0"/>
              <a:t>blockchain</a:t>
            </a:r>
          </a:p>
        </p:txBody>
      </p:sp>
    </p:spTree>
    <p:extLst>
      <p:ext uri="{BB962C8B-B14F-4D97-AF65-F5344CB8AC3E}">
        <p14:creationId xmlns:p14="http://schemas.microsoft.com/office/powerpoint/2010/main" val="30915331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Certificates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Part of PKI</a:t>
            </a:r>
          </a:p>
          <a:p>
            <a:r>
              <a:rPr lang="en-US" dirty="0"/>
              <a:t>Binding of public key to entity</a:t>
            </a:r>
          </a:p>
          <a:p>
            <a:r>
              <a:rPr lang="en-US" dirty="0"/>
              <a:t>Verified and signed by certificate authority</a:t>
            </a:r>
          </a:p>
          <a:p>
            <a:r>
              <a:rPr lang="en-US" dirty="0"/>
              <a:t>Chain of trust   Built in</a:t>
            </a:r>
          </a:p>
          <a:p>
            <a:r>
              <a:rPr lang="en-US" dirty="0"/>
              <a:t>Self signed abuse</a:t>
            </a:r>
          </a:p>
          <a:p>
            <a:r>
              <a:rPr lang="en-US" dirty="0"/>
              <a:t>CA abuse</a:t>
            </a:r>
          </a:p>
          <a:p>
            <a:r>
              <a:rPr lang="en-US" dirty="0"/>
              <a:t>WEB proxies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4820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E91AB-12E1-42C7-A5A5-7BC09115A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Wi-Fi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978D9F-4FCB-45D4-ABF9-31074D23A5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Radio</a:t>
            </a:r>
          </a:p>
          <a:p>
            <a:r>
              <a:rPr lang="en-US" dirty="0"/>
              <a:t>Alliance</a:t>
            </a:r>
          </a:p>
          <a:p>
            <a:r>
              <a:rPr lang="en-US" dirty="0"/>
              <a:t>ad-hoc</a:t>
            </a:r>
          </a:p>
          <a:p>
            <a:r>
              <a:rPr lang="en-US" dirty="0"/>
              <a:t>2.4GHz</a:t>
            </a:r>
          </a:p>
          <a:p>
            <a:r>
              <a:rPr lang="en-US" dirty="0"/>
              <a:t>5GHz</a:t>
            </a:r>
          </a:p>
          <a:p>
            <a:r>
              <a:rPr lang="en-US" dirty="0"/>
              <a:t>RF power</a:t>
            </a:r>
          </a:p>
          <a:p>
            <a:r>
              <a:rPr lang="en-US" dirty="0"/>
              <a:t>Channels </a:t>
            </a:r>
          </a:p>
          <a:p>
            <a:r>
              <a:rPr lang="en-US" dirty="0"/>
              <a:t>Interference   yours   theirs</a:t>
            </a:r>
          </a:p>
          <a:p>
            <a:r>
              <a:rPr lang="en-US" dirty="0"/>
              <a:t>a/b/g/n/ac</a:t>
            </a:r>
          </a:p>
        </p:txBody>
      </p:sp>
    </p:spTree>
    <p:extLst>
      <p:ext uri="{BB962C8B-B14F-4D97-AF65-F5344CB8AC3E}">
        <p14:creationId xmlns:p14="http://schemas.microsoft.com/office/powerpoint/2010/main" val="14618961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93D56-6514-41A0-BEED-65E41C82C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Wi-Fi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DF278A-4BDA-4C92-B8D6-6B526543B8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Security</a:t>
            </a:r>
          </a:p>
          <a:p>
            <a:pPr marL="0" indent="0">
              <a:buNone/>
            </a:pPr>
            <a:r>
              <a:rPr lang="en-US" dirty="0"/>
              <a:t>   WEP</a:t>
            </a:r>
          </a:p>
          <a:p>
            <a:pPr marL="0" indent="0">
              <a:buNone/>
            </a:pPr>
            <a:r>
              <a:rPr lang="en-US" dirty="0"/>
              <a:t>   WPA</a:t>
            </a:r>
          </a:p>
          <a:p>
            <a:pPr marL="0" indent="0">
              <a:buNone/>
            </a:pPr>
            <a:r>
              <a:rPr lang="en-US" dirty="0"/>
              <a:t>   WPA2</a:t>
            </a:r>
          </a:p>
          <a:p>
            <a:pPr marL="0" indent="0">
              <a:buNone/>
            </a:pPr>
            <a:r>
              <a:rPr lang="en-US" dirty="0"/>
              <a:t>   WPA3</a:t>
            </a:r>
          </a:p>
          <a:p>
            <a:r>
              <a:rPr lang="en-US" dirty="0"/>
              <a:t>Shared key   PSK     Enterprise</a:t>
            </a:r>
          </a:p>
          <a:p>
            <a:r>
              <a:rPr lang="en-US" dirty="0"/>
              <a:t>Wi-Fi Protected Setup (WPS)</a:t>
            </a:r>
          </a:p>
          <a:p>
            <a:r>
              <a:rPr lang="en-US" dirty="0"/>
              <a:t>Data capture  only data is encrypted</a:t>
            </a:r>
          </a:p>
          <a:p>
            <a:r>
              <a:rPr lang="en-US" dirty="0"/>
              <a:t>Disassociate attacks</a:t>
            </a:r>
          </a:p>
          <a:p>
            <a:r>
              <a:rPr lang="en-US" dirty="0"/>
              <a:t>Spoofing</a:t>
            </a:r>
          </a:p>
          <a:p>
            <a:r>
              <a:rPr lang="en-US" dirty="0"/>
              <a:t>Replay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3897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89D07-21EA-4066-9384-1A7BADD1C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605399-2701-4B8C-88DA-FF609771D9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Network Tap</a:t>
            </a:r>
          </a:p>
          <a:p>
            <a:pPr marL="0" indent="0">
              <a:buNone/>
            </a:pPr>
            <a:r>
              <a:rPr lang="en-US" dirty="0"/>
              <a:t>   Privacy, IDS, IPS, network flow</a:t>
            </a:r>
          </a:p>
          <a:p>
            <a:r>
              <a:rPr lang="en-US" dirty="0"/>
              <a:t>DMZ server</a:t>
            </a:r>
          </a:p>
          <a:p>
            <a:pPr marL="0" indent="0">
              <a:buNone/>
            </a:pPr>
            <a:r>
              <a:rPr lang="en-US" dirty="0"/>
              <a:t>   Filtering WEB proxy, split DNS, honeypot</a:t>
            </a:r>
          </a:p>
          <a:p>
            <a:r>
              <a:rPr lang="en-US" dirty="0"/>
              <a:t>Evidence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Prevention -  good</a:t>
            </a:r>
          </a:p>
          <a:p>
            <a:pPr marL="0" indent="0">
              <a:buNone/>
            </a:pPr>
            <a:r>
              <a:rPr lang="en-US" dirty="0"/>
              <a:t>Detection   -  vital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3859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41EAA-CB86-448E-ADB9-C0DD30920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Configure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0D442-C112-471A-978F-F6FD64F025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Hardware and software firewalls</a:t>
            </a:r>
          </a:p>
          <a:p>
            <a:pPr marL="0" indent="0">
              <a:buNone/>
            </a:pPr>
            <a:r>
              <a:rPr lang="en-US" dirty="0"/>
              <a:t>    Filter BOTH ways    Default Deny</a:t>
            </a:r>
          </a:p>
          <a:p>
            <a:r>
              <a:rPr lang="en-US" dirty="0"/>
              <a:t>Operating system options</a:t>
            </a:r>
          </a:p>
          <a:p>
            <a:pPr marL="0" indent="0">
              <a:buNone/>
            </a:pPr>
            <a:r>
              <a:rPr lang="en-US" dirty="0"/>
              <a:t>    Linux, BSD, Tails</a:t>
            </a:r>
          </a:p>
          <a:p>
            <a:r>
              <a:rPr lang="en-US" dirty="0"/>
              <a:t>Segmentation is key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0522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3B820-0686-455B-9187-B96FB7608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A27AB4-F94F-4964-BD6E-575FBA8FB9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Logging to maximum</a:t>
            </a:r>
          </a:p>
          <a:p>
            <a:r>
              <a:rPr lang="en-US" dirty="0"/>
              <a:t>Central logging server in protected zone </a:t>
            </a:r>
          </a:p>
          <a:p>
            <a:r>
              <a:rPr lang="en-US" dirty="0"/>
              <a:t>Host based IDS  tripwire, regmon</a:t>
            </a:r>
          </a:p>
          <a:p>
            <a:r>
              <a:rPr lang="en-US" dirty="0"/>
              <a:t>Defense in depth</a:t>
            </a:r>
          </a:p>
          <a:p>
            <a:r>
              <a:rPr lang="en-US" dirty="0"/>
              <a:t>SNMP off or secured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1234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7796E-A1AA-4151-9D79-52B8A5D8F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Monitor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E2AAD-7ACF-4FE7-915D-D5DF8A1E18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Filter logs  discard benign</a:t>
            </a:r>
          </a:p>
          <a:p>
            <a:r>
              <a:rPr lang="en-US" dirty="0"/>
              <a:t>Check Configurations often</a:t>
            </a:r>
          </a:p>
          <a:p>
            <a:r>
              <a:rPr lang="en-US" dirty="0"/>
              <a:t>Inventory and Update</a:t>
            </a:r>
          </a:p>
          <a:p>
            <a:endParaRPr lang="en-US" dirty="0"/>
          </a:p>
          <a:p>
            <a:r>
              <a:rPr lang="en-US" dirty="0"/>
              <a:t>ShieldsUp!</a:t>
            </a:r>
          </a:p>
          <a:p>
            <a:pPr marL="0" indent="0">
              <a:buNone/>
            </a:pPr>
            <a:r>
              <a:rPr lang="en-US" dirty="0"/>
              <a:t>   </a:t>
            </a:r>
            <a:r>
              <a:rPr lang="en-US" dirty="0">
                <a:hlinkClick r:id="rId2"/>
              </a:rPr>
              <a:t>www.grc.com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GRC’s UPnP Exposure Test</a:t>
            </a:r>
          </a:p>
          <a:p>
            <a:r>
              <a:rPr lang="en-US" dirty="0">
                <a:hlinkClick r:id="rId3"/>
              </a:rPr>
              <a:t>Shodan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4941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80F01-966A-4AB2-B8E2-8B2214335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" y="5334000"/>
            <a:ext cx="8183880" cy="710184"/>
          </a:xfrm>
        </p:spPr>
        <p:txBody>
          <a:bodyPr/>
          <a:lstStyle/>
          <a:p>
            <a:r>
              <a:rPr lang="en-US" dirty="0"/>
              <a:t>Virtual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95FA59-8F8D-4F2D-BFE7-AEFFC53DC2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VLan</a:t>
            </a:r>
          </a:p>
          <a:p>
            <a:pPr marL="0" indent="0">
              <a:buNone/>
            </a:pPr>
            <a:r>
              <a:rPr lang="en-US" dirty="0"/>
              <a:t>    Virtual Local Area Network</a:t>
            </a:r>
          </a:p>
          <a:p>
            <a:r>
              <a:rPr lang="en-US" dirty="0"/>
              <a:t>VPN</a:t>
            </a:r>
          </a:p>
          <a:p>
            <a:pPr marL="0" indent="0">
              <a:buNone/>
            </a:pPr>
            <a:r>
              <a:rPr lang="en-US" dirty="0"/>
              <a:t>    Virtual Private Network</a:t>
            </a:r>
          </a:p>
          <a:p>
            <a:r>
              <a:rPr lang="en-US" dirty="0"/>
              <a:t>Virtual Machine</a:t>
            </a:r>
          </a:p>
          <a:p>
            <a:r>
              <a:rPr lang="en-US" dirty="0"/>
              <a:t>SDN</a:t>
            </a:r>
          </a:p>
          <a:p>
            <a:pPr marL="0" indent="0">
              <a:buNone/>
            </a:pPr>
            <a:r>
              <a:rPr lang="en-US" dirty="0"/>
              <a:t>   Software Defined Network  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0685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0F6D9-F3EE-42E1-BB2E-F6BBDF8F9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6F58BC-B5A1-4A85-AF2B-E3B52C3CF9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Got old?</a:t>
            </a:r>
          </a:p>
          <a:p>
            <a:pPr marL="0" indent="0">
              <a:buNone/>
            </a:pPr>
            <a:r>
              <a:rPr lang="en-US" dirty="0"/>
              <a:t>   Inventory   Network Map</a:t>
            </a:r>
          </a:p>
          <a:p>
            <a:r>
              <a:rPr lang="en-US" dirty="0"/>
              <a:t>Got old?</a:t>
            </a:r>
          </a:p>
          <a:p>
            <a:pPr marL="0" indent="0">
              <a:buNone/>
            </a:pPr>
            <a:r>
              <a:rPr lang="en-US" dirty="0"/>
              <a:t>    Use device (NonCellular)as IoT controller</a:t>
            </a:r>
          </a:p>
          <a:p>
            <a:r>
              <a:rPr lang="en-US" dirty="0"/>
              <a:t>Hard wired</a:t>
            </a:r>
          </a:p>
          <a:p>
            <a:r>
              <a:rPr lang="en-US" dirty="0"/>
              <a:t>Segmentation</a:t>
            </a:r>
          </a:p>
          <a:p>
            <a:r>
              <a:rPr lang="en-US" dirty="0"/>
              <a:t>Tape on appropriate cameras</a:t>
            </a:r>
          </a:p>
          <a:p>
            <a:r>
              <a:rPr lang="en-US" dirty="0"/>
              <a:t>Turn down gain on microphones</a:t>
            </a:r>
          </a:p>
          <a:p>
            <a:pPr marL="0" indent="0">
              <a:buNone/>
            </a:pPr>
            <a:r>
              <a:rPr lang="en-US" dirty="0"/>
              <a:t>    use sound muffling material on mic covers</a:t>
            </a:r>
          </a:p>
          <a:p>
            <a:r>
              <a:rPr lang="en-US" dirty="0"/>
              <a:t>Home assistants, computer audio, ultra frequency communications</a:t>
            </a:r>
          </a:p>
        </p:txBody>
      </p:sp>
    </p:spTree>
    <p:extLst>
      <p:ext uri="{BB962C8B-B14F-4D97-AF65-F5344CB8AC3E}">
        <p14:creationId xmlns:p14="http://schemas.microsoft.com/office/powerpoint/2010/main" val="28494696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61167-7684-4F99-B903-BA58DC9E2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USB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8FC21DD-93DC-4289-AF8B-FF6A926021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" y="628650"/>
            <a:ext cx="7802880" cy="3714750"/>
          </a:xfrm>
        </p:spPr>
      </p:pic>
    </p:spTree>
    <p:extLst>
      <p:ext uri="{BB962C8B-B14F-4D97-AF65-F5344CB8AC3E}">
        <p14:creationId xmlns:p14="http://schemas.microsoft.com/office/powerpoint/2010/main" val="29249522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27CD9-00D2-493B-A5DF-5038EE66D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34920D-9595-4F3B-A6F9-BCBC8B36FE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charging HUB for guest, not a computer</a:t>
            </a:r>
          </a:p>
          <a:p>
            <a:r>
              <a:rPr lang="en-US" dirty="0"/>
              <a:t>USB condom</a:t>
            </a:r>
          </a:p>
          <a:p>
            <a:r>
              <a:rPr lang="en-US" dirty="0"/>
              <a:t>Rubber Duckie</a:t>
            </a:r>
          </a:p>
          <a:p>
            <a:r>
              <a:rPr lang="en-US" dirty="0"/>
              <a:t>Flame thrower</a:t>
            </a:r>
          </a:p>
          <a:p>
            <a:r>
              <a:rPr lang="en-US" dirty="0"/>
              <a:t>Disable autorun </a:t>
            </a:r>
          </a:p>
          <a:p>
            <a:r>
              <a:rPr lang="en-US" dirty="0"/>
              <a:t>SCAN with security suites on virtual machine  -  sandbox   Linux Live CD</a:t>
            </a:r>
          </a:p>
        </p:txBody>
      </p:sp>
    </p:spTree>
    <p:extLst>
      <p:ext uri="{BB962C8B-B14F-4D97-AF65-F5344CB8AC3E}">
        <p14:creationId xmlns:p14="http://schemas.microsoft.com/office/powerpoint/2010/main" val="26938740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43052-5C0C-4407-B347-1EEEB5AA3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Cutting the cord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49E0D4-02F1-4892-9CD1-D22530C725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Cable delivers all channels</a:t>
            </a:r>
          </a:p>
          <a:p>
            <a:r>
              <a:rPr lang="en-US" dirty="0"/>
              <a:t>Streaming services, require selection at service and credit card or financial info</a:t>
            </a:r>
          </a:p>
          <a:p>
            <a:r>
              <a:rPr lang="en-US" dirty="0"/>
              <a:t>Opt-in man include ad delivery to nearby devices</a:t>
            </a:r>
          </a:p>
        </p:txBody>
      </p:sp>
    </p:spTree>
    <p:extLst>
      <p:ext uri="{BB962C8B-B14F-4D97-AF65-F5344CB8AC3E}">
        <p14:creationId xmlns:p14="http://schemas.microsoft.com/office/powerpoint/2010/main" val="1800033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E69C2-3310-4A32-90A6-5DCA1EF26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Smart getting smarter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780093-AF61-4FB0-A360-69BECF5652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Smart TV</a:t>
            </a:r>
          </a:p>
          <a:p>
            <a:r>
              <a:rPr lang="en-US" dirty="0"/>
              <a:t>Smart utility meters</a:t>
            </a:r>
          </a:p>
          <a:p>
            <a:r>
              <a:rPr lang="en-US" dirty="0"/>
              <a:t>Smart homes</a:t>
            </a:r>
          </a:p>
          <a:p>
            <a:r>
              <a:rPr lang="en-US" dirty="0"/>
              <a:t>Smart abuse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ALL the protections will NOT prevent the ONE lure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Chicken little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8485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SCCCCyber@gmail.com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Tortoise and Hare</a:t>
            </a:r>
          </a:p>
          <a:p>
            <a:r>
              <a:rPr lang="en-US" dirty="0"/>
              <a:t>Chicken Little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Computer Club, Help Center, SIGs, Presentations</a:t>
            </a:r>
          </a:p>
          <a:p>
            <a:pPr marL="0" indent="0">
              <a:buNone/>
            </a:pPr>
            <a:r>
              <a:rPr lang="en-US" dirty="0"/>
              <a:t>Cyber Security SIG meetings, NEWSBLOG</a:t>
            </a:r>
          </a:p>
          <a:p>
            <a:pPr marL="0" indent="0">
              <a:buNone/>
            </a:pPr>
            <a:r>
              <a:rPr lang="en-US"/>
              <a:t>Internet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Questions, suggestions, comments?</a:t>
            </a:r>
          </a:p>
        </p:txBody>
      </p:sp>
    </p:spTree>
    <p:extLst>
      <p:ext uri="{BB962C8B-B14F-4D97-AF65-F5344CB8AC3E}">
        <p14:creationId xmlns:p14="http://schemas.microsoft.com/office/powerpoint/2010/main" val="16263435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9BD64F"/>
      </a:hlink>
      <a:folHlink>
        <a:srgbClr val="5B951C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黑体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宋体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500" cap="flat" cmpd="sng" algn="ctr">
          <a:solidFill>
            <a:schemeClr val="phClr">
              <a:satMod val="150000"/>
            </a:schemeClr>
          </a:solidFill>
          <a:prstDash val="solid"/>
        </a:ln>
        <a:ln w="50800" cap="flat" cmpd="thickThin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5000"/>
                <a:satMod val="150000"/>
              </a:schemeClr>
            </a:gs>
            <a:gs pos="35000">
              <a:schemeClr val="phClr">
                <a:shade val="70000"/>
                <a:satMod val="155000"/>
              </a:schemeClr>
            </a:gs>
            <a:gs pos="100000">
              <a:schemeClr val="phClr">
                <a:tint val="9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0"/>
                <a:satMod val="350000"/>
              </a:schemeClr>
              <a:schemeClr val="phClr">
                <a:tint val="80000"/>
              </a:schemeClr>
            </a:duotone>
          </a:blip>
          <a:tile tx="0" ty="0" sx="75000" sy="75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3C36621-6C65-4A61-A938-FD74A2B05B6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946</Words>
  <Application>Microsoft Office PowerPoint</Application>
  <PresentationFormat>On-screen Show (4:3)</PresentationFormat>
  <Paragraphs>319</Paragraphs>
  <Slides>43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7" baseType="lpstr">
      <vt:lpstr>Calibri</vt:lpstr>
      <vt:lpstr>Verdana</vt:lpstr>
      <vt:lpstr>Wingdings 2</vt:lpstr>
      <vt:lpstr>Aspect</vt:lpstr>
      <vt:lpstr>Sun City Computer Club</vt:lpstr>
      <vt:lpstr>PowerPoint Presentation</vt:lpstr>
      <vt:lpstr>Vocabulary</vt:lpstr>
      <vt:lpstr>PowerPoint Presentation</vt:lpstr>
      <vt:lpstr>What does John know </vt:lpstr>
      <vt:lpstr>Biggest cyber security threat</vt:lpstr>
      <vt:lpstr>Best cyber security defense</vt:lpstr>
      <vt:lpstr>The chase</vt:lpstr>
      <vt:lpstr>Multiple</vt:lpstr>
      <vt:lpstr>How Internet gets into your home</vt:lpstr>
      <vt:lpstr>PowerPoint Presentation</vt:lpstr>
      <vt:lpstr>Cable modem</vt:lpstr>
      <vt:lpstr>Router, Wireless Access Point</vt:lpstr>
      <vt:lpstr>Router WAP settings</vt:lpstr>
      <vt:lpstr>DNS &amp; Name Lookup</vt:lpstr>
      <vt:lpstr>Wireless Access Point</vt:lpstr>
      <vt:lpstr>PowerPoint Presentation</vt:lpstr>
      <vt:lpstr>Steps</vt:lpstr>
      <vt:lpstr>PowerPoint Presentation</vt:lpstr>
      <vt:lpstr>PowerPoint Presentation</vt:lpstr>
      <vt:lpstr>PowerPoint Presentation</vt:lpstr>
      <vt:lpstr>cryptography</vt:lpstr>
      <vt:lpstr>cryptography</vt:lpstr>
      <vt:lpstr>Steganography</vt:lpstr>
      <vt:lpstr>hash</vt:lpstr>
      <vt:lpstr>symmetric</vt:lpstr>
      <vt:lpstr>CIA</vt:lpstr>
      <vt:lpstr>Asymmetric</vt:lpstr>
      <vt:lpstr>Uses of cryptography</vt:lpstr>
      <vt:lpstr>Digital Certificates</vt:lpstr>
      <vt:lpstr>Wi-Fi</vt:lpstr>
      <vt:lpstr>Wi-Fi</vt:lpstr>
      <vt:lpstr>PowerPoint Presentation</vt:lpstr>
      <vt:lpstr>Configure</vt:lpstr>
      <vt:lpstr>Instrument</vt:lpstr>
      <vt:lpstr>Monitor</vt:lpstr>
      <vt:lpstr>Virtual</vt:lpstr>
      <vt:lpstr>PowerPoint Presentation</vt:lpstr>
      <vt:lpstr>USB</vt:lpstr>
      <vt:lpstr>USB</vt:lpstr>
      <vt:lpstr>Cutting the cord</vt:lpstr>
      <vt:lpstr>Smart getting smarter</vt:lpstr>
      <vt:lpstr>SCCCCyber@gmail.com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2016-08-18T19:42:09Z</dcterms:created>
  <dcterms:modified xsi:type="dcterms:W3CDTF">2018-08-16T17:13:10Z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TC101671289990</vt:lpwstr>
  </property>
</Properties>
</file>